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handoutMasterIdLst>
    <p:handoutMasterId r:id="rId84"/>
  </p:handoutMasterIdLst>
  <p:sldIdLst>
    <p:sldId id="274" r:id="rId2"/>
    <p:sldId id="972" r:id="rId3"/>
    <p:sldId id="991" r:id="rId4"/>
    <p:sldId id="946" r:id="rId5"/>
    <p:sldId id="1059" r:id="rId6"/>
    <p:sldId id="965" r:id="rId7"/>
    <p:sldId id="1026" r:id="rId8"/>
    <p:sldId id="1027" r:id="rId9"/>
    <p:sldId id="1029" r:id="rId10"/>
    <p:sldId id="1028" r:id="rId11"/>
    <p:sldId id="966" r:id="rId12"/>
    <p:sldId id="967" r:id="rId13"/>
    <p:sldId id="1073" r:id="rId14"/>
    <p:sldId id="968" r:id="rId15"/>
    <p:sldId id="1060" r:id="rId16"/>
    <p:sldId id="1061" r:id="rId17"/>
    <p:sldId id="1030" r:id="rId18"/>
    <p:sldId id="1031" r:id="rId19"/>
    <p:sldId id="258" r:id="rId20"/>
    <p:sldId id="275" r:id="rId21"/>
    <p:sldId id="276" r:id="rId22"/>
    <p:sldId id="277" r:id="rId23"/>
    <p:sldId id="974" r:id="rId24"/>
    <p:sldId id="977" r:id="rId25"/>
    <p:sldId id="266" r:id="rId26"/>
    <p:sldId id="267" r:id="rId27"/>
    <p:sldId id="265" r:id="rId28"/>
    <p:sldId id="281" r:id="rId29"/>
    <p:sldId id="978" r:id="rId30"/>
    <p:sldId id="981" r:id="rId31"/>
    <p:sldId id="285" r:id="rId32"/>
    <p:sldId id="286" r:id="rId33"/>
    <p:sldId id="288" r:id="rId34"/>
    <p:sldId id="983" r:id="rId35"/>
    <p:sldId id="1039" r:id="rId36"/>
    <p:sldId id="1034" r:id="rId37"/>
    <p:sldId id="1035" r:id="rId38"/>
    <p:sldId id="1036" r:id="rId39"/>
    <p:sldId id="1037" r:id="rId40"/>
    <p:sldId id="287" r:id="rId41"/>
    <p:sldId id="1038" r:id="rId42"/>
    <p:sldId id="1040" r:id="rId43"/>
    <p:sldId id="456" r:id="rId44"/>
    <p:sldId id="457" r:id="rId45"/>
    <p:sldId id="449" r:id="rId46"/>
    <p:sldId id="450" r:id="rId47"/>
    <p:sldId id="451" r:id="rId48"/>
    <p:sldId id="993" r:id="rId49"/>
    <p:sldId id="1062" r:id="rId50"/>
    <p:sldId id="992" r:id="rId51"/>
    <p:sldId id="1008" r:id="rId52"/>
    <p:sldId id="1055" r:id="rId53"/>
    <p:sldId id="1050" r:id="rId54"/>
    <p:sldId id="1056" r:id="rId55"/>
    <p:sldId id="1057" r:id="rId56"/>
    <p:sldId id="1063" r:id="rId57"/>
    <p:sldId id="1065" r:id="rId58"/>
    <p:sldId id="1064" r:id="rId59"/>
    <p:sldId id="1058" r:id="rId60"/>
    <p:sldId id="1066" r:id="rId61"/>
    <p:sldId id="503" r:id="rId62"/>
    <p:sldId id="504" r:id="rId63"/>
    <p:sldId id="1042" r:id="rId64"/>
    <p:sldId id="495" r:id="rId65"/>
    <p:sldId id="496" r:id="rId66"/>
    <p:sldId id="1043" r:id="rId67"/>
    <p:sldId id="1044" r:id="rId68"/>
    <p:sldId id="1067" r:id="rId69"/>
    <p:sldId id="1068" r:id="rId70"/>
    <p:sldId id="1069" r:id="rId71"/>
    <p:sldId id="1046" r:id="rId72"/>
    <p:sldId id="1070" r:id="rId73"/>
    <p:sldId id="1071" r:id="rId74"/>
    <p:sldId id="1072" r:id="rId75"/>
    <p:sldId id="497" r:id="rId76"/>
    <p:sldId id="498" r:id="rId77"/>
    <p:sldId id="306" r:id="rId78"/>
    <p:sldId id="973" r:id="rId79"/>
    <p:sldId id="1051" r:id="rId80"/>
    <p:sldId id="1052" r:id="rId81"/>
    <p:sldId id="1053" r:id="rId8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89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5/10/relationships/revisionInfo" Target="revisionInfo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4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0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8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33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63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1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1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06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22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5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03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72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7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91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3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740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584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28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37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0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70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6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13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5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91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0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1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51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xstudio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ympy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plotlib.org/stable/api/pyplot_summary.html#module-matplotlib.pyplot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numpy.org/doc/stable/reference/index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api/_as_gen/matplotlib.pyplot.subplot.html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vectorized-operations-in-numpy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atex-project.org/" TargetMode="Externa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verleaf.com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Learn_LaTeX_in_30_minut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06</a:t>
              </a:r>
            </a:p>
            <a:p>
              <a:pPr algn="ctr"/>
              <a:r>
                <a:rPr lang="en-US" dirty="0"/>
                <a:t>Data Visualization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https://www.texstudio.org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7EA8A-40F5-4DCA-B491-0729A8E90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69" y="1557402"/>
            <a:ext cx="7538659" cy="4452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0097CF9-50ED-4955-98E7-BC2C3ED39455}"/>
              </a:ext>
            </a:extLst>
          </p:cNvPr>
          <p:cNvSpPr/>
          <p:nvPr/>
        </p:nvSpPr>
        <p:spPr>
          <a:xfrm>
            <a:off x="5736612" y="4285173"/>
            <a:ext cx="2246462" cy="648164"/>
          </a:xfrm>
          <a:prstGeom prst="wedgeRectCallout">
            <a:avLst>
              <a:gd name="adj1" fmla="val 12743"/>
              <a:gd name="adj2" fmla="val -16326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100% free – runs on Windows, Mac, Linux</a:t>
            </a:r>
          </a:p>
        </p:txBody>
      </p:sp>
    </p:spTree>
    <p:extLst>
      <p:ext uri="{BB962C8B-B14F-4D97-AF65-F5344CB8AC3E}">
        <p14:creationId xmlns:p14="http://schemas.microsoft.com/office/powerpoint/2010/main" val="107854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addition to numerical analysis, Python has packages that offer computer algebra systems (CAS)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allows us to define functions using higher-level mathematical symbols, and then have Python provide analytic (exact) solutions</a:t>
                </a:r>
                <a:r>
                  <a:rPr lang="en-US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An excellent package to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is </a:t>
                </a:r>
                <a:r>
                  <a:rPr lang="en-US" sz="2000" b="1" dirty="0"/>
                  <a:t>sympy</a:t>
                </a: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example, using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sympy</a:t>
                </a:r>
                <a:r>
                  <a:rPr lang="en-US" sz="2400" dirty="0"/>
                  <a:t>, we can define an equation like: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+52</m:t>
                      </m:r>
                    </m:oMath>
                  </m:oMathPara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return its first derivative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find the roots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That will give us the tangent points (extrema) of the equation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11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15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ADDF3-1DA0-4370-BAF1-94872118F1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822" y="1653138"/>
            <a:ext cx="6774356" cy="4900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2BE59-2BCE-4196-B693-A1CE7F8C7421}"/>
              </a:ext>
            </a:extLst>
          </p:cNvPr>
          <p:cNvSpPr txBox="1"/>
          <p:nvPr/>
        </p:nvSpPr>
        <p:spPr>
          <a:xfrm>
            <a:off x="2979174" y="1253613"/>
            <a:ext cx="31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https://www.sympy.org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900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23DC31-5BE4-0154-91F0-381D36C9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task is to graph this polynomial: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−120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+2119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+1980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Include in the domain &amp; range of the plot any </a:t>
                </a:r>
                <a:r>
                  <a:rPr lang="en-US" sz="2400" b="1" dirty="0"/>
                  <a:t>real</a:t>
                </a:r>
                <a:r>
                  <a:rPr lang="en-US" sz="2400" dirty="0"/>
                  <a:t> roots and any extrema points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+9)(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+4)(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−5)(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−11)</m:t>
                    </m:r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Find the roots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to locate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extrema points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Fundamental Theorem of Algebra </a:t>
                </a:r>
                <a:r>
                  <a:rPr lang="en-US" sz="2400" dirty="0"/>
                  <a:t>tell us about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maximum</a:t>
                </a:r>
                <a:r>
                  <a:rPr lang="en-US" sz="2400" dirty="0"/>
                  <a:t> number of places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might</a:t>
                </a:r>
                <a:r>
                  <a:rPr lang="en-US" sz="2400" dirty="0"/>
                  <a:t> cross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x-axis</a:t>
                </a:r>
                <a:r>
                  <a:rPr lang="en-US" sz="2400" dirty="0"/>
                  <a:t> in the domain of real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en-US" sz="2400" dirty="0"/>
                  <a:t> numbers?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6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0BFED-8B0A-1B3F-0855-AB7AEC770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19" y="1690187"/>
            <a:ext cx="6904762" cy="466666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2CAD11-E3F1-57B4-314B-C6B897BEAC3C}"/>
              </a:ext>
            </a:extLst>
          </p:cNvPr>
          <p:cNvGrpSpPr/>
          <p:nvPr/>
        </p:nvGrpSpPr>
        <p:grpSpPr>
          <a:xfrm>
            <a:off x="3593177" y="1681362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82D0784-8352-F5C3-B443-BBA077E70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593208-328C-F307-DA7A-B3FD585773C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BF0A37-49E9-E06B-509F-6270F37AA099}"/>
              </a:ext>
            </a:extLst>
          </p:cNvPr>
          <p:cNvGrpSpPr/>
          <p:nvPr/>
        </p:nvGrpSpPr>
        <p:grpSpPr>
          <a:xfrm>
            <a:off x="3668133" y="2328358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2CAC2EF-9B3F-F7F7-BBBA-5823DFE988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2CDEEE-EB81-8565-BD7B-0482B9F62EB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48A545-28C0-32CF-02E7-C622EDB251EB}"/>
              </a:ext>
            </a:extLst>
          </p:cNvPr>
          <p:cNvGrpSpPr/>
          <p:nvPr/>
        </p:nvGrpSpPr>
        <p:grpSpPr>
          <a:xfrm>
            <a:off x="6238948" y="3176879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98BDD5-69BC-6B6F-A3F1-D131E069127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068AB0-5DD6-E0FE-916F-F399959D77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6955CC-A191-55B8-2553-5D174F63E406}"/>
              </a:ext>
            </a:extLst>
          </p:cNvPr>
          <p:cNvGrpSpPr/>
          <p:nvPr/>
        </p:nvGrpSpPr>
        <p:grpSpPr>
          <a:xfrm>
            <a:off x="5305245" y="4072549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854400-8277-7481-5552-C2A7E9268E4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A5D1EF7-B19E-6AF7-CD9E-7AF428FDA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97925C-5A03-1A2F-EDD8-9D88D9DC34A0}"/>
              </a:ext>
            </a:extLst>
          </p:cNvPr>
          <p:cNvGrpSpPr/>
          <p:nvPr/>
        </p:nvGrpSpPr>
        <p:grpSpPr>
          <a:xfrm>
            <a:off x="5276663" y="4265493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26DEDC-C26E-7A6D-039A-406BA21FB54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A5A514-C7FC-E07B-03D8-B7CBD8BE54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B53C0B-CD54-C058-4F09-596CE83FF851}"/>
              </a:ext>
            </a:extLst>
          </p:cNvPr>
          <p:cNvGrpSpPr/>
          <p:nvPr/>
        </p:nvGrpSpPr>
        <p:grpSpPr>
          <a:xfrm>
            <a:off x="5533072" y="5575510"/>
            <a:ext cx="1076632" cy="369332"/>
            <a:chOff x="2157212" y="5356391"/>
            <a:chExt cx="1076632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BD8070-4B4C-35D0-9FF8-EA9055B87F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1F905E6-492B-94D9-BEBB-0143006D0A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22A4A9-8E36-4252-643F-120A91C690D9}"/>
              </a:ext>
            </a:extLst>
          </p:cNvPr>
          <p:cNvGrpSpPr/>
          <p:nvPr/>
        </p:nvGrpSpPr>
        <p:grpSpPr>
          <a:xfrm>
            <a:off x="5179594" y="5786066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432DA6-DCBA-A118-8821-0E45CA5F0E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5354F6-D1D4-CEAB-67B4-8AF8329CE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45817A-FDD2-DE7D-18B7-FAD8633CFD05}"/>
              </a:ext>
            </a:extLst>
          </p:cNvPr>
          <p:cNvGrpSpPr/>
          <p:nvPr/>
        </p:nvGrpSpPr>
        <p:grpSpPr>
          <a:xfrm>
            <a:off x="6525086" y="5360864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A05B23-A99C-DA59-D1C2-CCA8D8FC6F4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751349C-1C1E-8AB2-B747-5D4D620D3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39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7467C-32C1-3929-A031-65CBFCE7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24" y="1693821"/>
            <a:ext cx="6980952" cy="4000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E9F04B4-F4A9-4105-04FE-A580734577E2}"/>
              </a:ext>
            </a:extLst>
          </p:cNvPr>
          <p:cNvGrpSpPr/>
          <p:nvPr/>
        </p:nvGrpSpPr>
        <p:grpSpPr>
          <a:xfrm>
            <a:off x="7918398" y="2338229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9E9420B-7E36-569B-2245-FBFB918B3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AC71F0-F171-16F5-077B-20F3A3142AC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9BE44E-A6F0-D0B0-BE7C-09ACACC626E5}"/>
              </a:ext>
            </a:extLst>
          </p:cNvPr>
          <p:cNvGrpSpPr/>
          <p:nvPr/>
        </p:nvGrpSpPr>
        <p:grpSpPr>
          <a:xfrm>
            <a:off x="2446437" y="3059668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07E6D8D-30B2-13F9-8054-AD668633F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66AE69-23A0-2EAC-8F49-8BA10AF4D8A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C3BD1E-84ED-FB23-EDD8-CF5F0227750D}"/>
              </a:ext>
            </a:extLst>
          </p:cNvPr>
          <p:cNvGrpSpPr/>
          <p:nvPr/>
        </p:nvGrpSpPr>
        <p:grpSpPr>
          <a:xfrm>
            <a:off x="5032238" y="3429000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BEEFAB-DDA9-73DE-A0BD-5D594C37B0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B20B7C-5E8F-9FAD-C11F-71BD33FEE6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75925-DC86-6E71-6F4A-0029A05A34D2}"/>
              </a:ext>
            </a:extLst>
          </p:cNvPr>
          <p:cNvGrpSpPr/>
          <p:nvPr/>
        </p:nvGrpSpPr>
        <p:grpSpPr>
          <a:xfrm>
            <a:off x="7918398" y="4085282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6FFA91-7303-F61C-E925-995798BF29B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F722D37-E617-41FB-6CEF-DD12617755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A00991-DC54-D1E2-3FAC-BBD80341B8A6}"/>
              </a:ext>
            </a:extLst>
          </p:cNvPr>
          <p:cNvGrpSpPr/>
          <p:nvPr/>
        </p:nvGrpSpPr>
        <p:grpSpPr>
          <a:xfrm>
            <a:off x="2926122" y="4794847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7914CE-AF08-2C5F-84D5-28F5A3B575E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2155DEC-B6AA-8C6D-9A57-5F34E7095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9B7D3E-A078-7D61-E5D6-1A1ED1681795}"/>
              </a:ext>
            </a:extLst>
          </p:cNvPr>
          <p:cNvGrpSpPr/>
          <p:nvPr/>
        </p:nvGrpSpPr>
        <p:grpSpPr>
          <a:xfrm>
            <a:off x="3803036" y="5244334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FB967E-8898-7AE2-5179-CBC90E6B494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CF5A329-5C53-5E9B-402E-C2761AC041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23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0A349F-84C0-123B-B63E-D6BC621DA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95" y="1690689"/>
            <a:ext cx="7323809" cy="26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D07B42-301E-6A51-154E-5284FB575A70}"/>
              </a:ext>
            </a:extLst>
          </p:cNvPr>
          <p:cNvGrpSpPr/>
          <p:nvPr/>
        </p:nvGrpSpPr>
        <p:grpSpPr>
          <a:xfrm>
            <a:off x="3863007" y="1891571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6362873-AD24-7CFA-7893-535574455D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FB15FE-F86D-B251-19BE-8E334E65236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5C8667-80C7-04A2-ECB1-4A3A3BA45FAD}"/>
              </a:ext>
            </a:extLst>
          </p:cNvPr>
          <p:cNvGrpSpPr/>
          <p:nvPr/>
        </p:nvGrpSpPr>
        <p:grpSpPr>
          <a:xfrm>
            <a:off x="6681158" y="2109477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8AEEDB-2CC3-9233-6465-78A8D4327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0A3A49-7802-0C73-4B51-FE19B6CCD5E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0CF575-9A68-F6D2-B1FF-1D75020227E6}"/>
              </a:ext>
            </a:extLst>
          </p:cNvPr>
          <p:cNvGrpSpPr/>
          <p:nvPr/>
        </p:nvGrpSpPr>
        <p:grpSpPr>
          <a:xfrm>
            <a:off x="5002331" y="2546050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CCF9C4-876B-3E6F-56EF-B837F1833B0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023E754-9F2D-DCD0-3492-2626E919E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09CB78-9B75-AE94-3DF0-AFCBB4B042A6}"/>
              </a:ext>
            </a:extLst>
          </p:cNvPr>
          <p:cNvGrpSpPr/>
          <p:nvPr/>
        </p:nvGrpSpPr>
        <p:grpSpPr>
          <a:xfrm>
            <a:off x="5861573" y="3209073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35D0B9-F348-F9D4-AA09-73021B988BF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7C1FC9B-D52E-0D2A-28DC-95686A186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A47459-562F-17A1-7B97-A8FFA0D7D9A5}"/>
              </a:ext>
            </a:extLst>
          </p:cNvPr>
          <p:cNvGrpSpPr/>
          <p:nvPr/>
        </p:nvGrpSpPr>
        <p:grpSpPr>
          <a:xfrm>
            <a:off x="6491082" y="3413178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BDDA61-3686-5DF7-5D22-31449E4691E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D2EE57-D03F-7D59-7A8F-B608D8893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FE567B1-87EF-EC17-FB03-10FE9BB81353}"/>
              </a:ext>
            </a:extLst>
          </p:cNvPr>
          <p:cNvGrpSpPr/>
          <p:nvPr/>
        </p:nvGrpSpPr>
        <p:grpSpPr>
          <a:xfrm>
            <a:off x="4470104" y="4050088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1A955A-720C-2755-8991-20CC68C0746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E961E01-1C5A-065D-2E5B-EDFD2F9DB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400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A190F-FBD9-FF9C-324E-00BEB2581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A1658-10C6-472E-AA5A-77AF3B414130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11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23DC31-5BE4-0154-91F0-381D36C9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Thermodynamics</a:t>
            </a:r>
            <a:r>
              <a:rPr lang="en-US" sz="3200" dirty="0">
                <a:latin typeface="+mn-lt"/>
              </a:rPr>
              <a:t> of Calculation</a:t>
            </a:r>
            <a:endParaRPr lang="en-US" sz="32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178" y="1825625"/>
                <a:ext cx="8065645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These two equations possess the same information </a:t>
                </a:r>
                <a:r>
                  <a:rPr lang="en-US" sz="2400" i="1" dirty="0"/>
                  <a:t>content</a:t>
                </a:r>
                <a:r>
                  <a:rPr lang="en-US" sz="2400" dirty="0"/>
                  <a:t>: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−120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+2119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+1980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+9)(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+4)(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+1)(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−5)(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−11)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However, which equation would be </a:t>
                </a:r>
                <a:r>
                  <a:rPr lang="en-US" sz="2400" i="1" dirty="0"/>
                  <a:t>easier</a:t>
                </a:r>
                <a:r>
                  <a:rPr lang="en-US" sz="2400" dirty="0"/>
                  <a:t> to calculate?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first equation has multiple exponentiations and large coefficients – would it require more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enthalpy</a:t>
                </a:r>
                <a:r>
                  <a:rPr lang="en-US" sz="2000" dirty="0"/>
                  <a:t>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equation seems simpler: does it have less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entropy</a:t>
                </a:r>
                <a:r>
                  <a:rPr lang="en-US" sz="20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Which form surfaces the "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basis</a:t>
                </a:r>
                <a:r>
                  <a:rPr lang="en-US" sz="2400" dirty="0"/>
                  <a:t>" (roots) of the equation?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makes one form more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fundamental </a:t>
                </a:r>
                <a:r>
                  <a:rPr lang="en-US" sz="2400" dirty="0"/>
                  <a:t>than the other?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Scientists pursue the sharpest lens to see the simplest picture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178" y="1825625"/>
                <a:ext cx="8065645" cy="4351338"/>
              </a:xfrm>
              <a:blipFill>
                <a:blip r:embed="rId3"/>
                <a:stretch>
                  <a:fillRect l="-982" t="-1961" r="-755" b="-5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5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Cartesian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8988" y="1821585"/>
            <a:ext cx="2184400" cy="10731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Created by René Descartes in 1637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8" y="3025631"/>
            <a:ext cx="2200000" cy="27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919" y="1825624"/>
            <a:ext cx="4242112" cy="4242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108" y="1985691"/>
            <a:ext cx="4249862" cy="43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0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2-D equations using the Python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module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the pyplot </a:t>
            </a:r>
            <a:r>
              <a:rPr lang="en-US" sz="2400" b="1" dirty="0"/>
              <a:t>figure</a:t>
            </a:r>
            <a:r>
              <a:rPr lang="en-US" sz="2400" dirty="0"/>
              <a:t> object to its </a:t>
            </a:r>
            <a:r>
              <a:rPr lang="en-US" sz="2400" b="1" dirty="0"/>
              <a:t>axes</a:t>
            </a:r>
            <a:r>
              <a:rPr lang="en-US" sz="2400" dirty="0"/>
              <a:t> object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how to decorate plots with titles, labels, grids,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</a:t>
            </a:r>
            <a:r>
              <a:rPr lang="en-US" sz="2400" b="1" dirty="0">
                <a:solidFill>
                  <a:srgbClr val="7030A0"/>
                </a:solidFill>
              </a:rPr>
              <a:t>vectorized</a:t>
            </a:r>
            <a:r>
              <a:rPr lang="en-US" sz="2400" dirty="0"/>
              <a:t> operations that implicitly operate on an entire NumPy </a:t>
            </a:r>
            <a:r>
              <a:rPr lang="en-US" sz="2400" b="1" dirty="0"/>
              <a:t>array</a:t>
            </a:r>
            <a:r>
              <a:rPr lang="en-US" sz="2400" dirty="0"/>
              <a:t> with just one algebraic expression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package to do exact </a:t>
            </a:r>
            <a:r>
              <a:rPr lang="en-US" sz="2400" b="1" dirty="0">
                <a:solidFill>
                  <a:srgbClr val="0070C0"/>
                </a:solidFill>
              </a:rPr>
              <a:t>symbolic</a:t>
            </a:r>
            <a:r>
              <a:rPr lang="en-US" sz="2400" dirty="0"/>
              <a:t> (analytic) calculus (limits, derivatives, integrals, etc.)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parametric equations using </a:t>
            </a:r>
            <a:r>
              <a:rPr lang="en-US" sz="2400" dirty="0">
                <a:solidFill>
                  <a:srgbClr val="FF0000"/>
                </a:solidFill>
              </a:rPr>
              <a:t>polar graphs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</a:t>
            </a:r>
            <a:r>
              <a:rPr lang="en-US" sz="2400" b="1" dirty="0"/>
              <a:t>multiple plots </a:t>
            </a:r>
            <a:r>
              <a:rPr lang="en-US" sz="2400" dirty="0"/>
              <a:t>into a single output window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285" y="3241813"/>
            <a:ext cx="3060362" cy="3029758"/>
          </a:xfrm>
          <a:prstGeom prst="rect">
            <a:avLst/>
          </a:prstGeom>
        </p:spPr>
      </p:pic>
      <p:sp>
        <p:nvSpPr>
          <p:cNvPr id="3" name="Oval 2"/>
          <p:cNvSpPr>
            <a:spLocks/>
          </p:cNvSpPr>
          <p:nvPr/>
        </p:nvSpPr>
        <p:spPr>
          <a:xfrm>
            <a:off x="7163426" y="4122326"/>
            <a:ext cx="242036" cy="2404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∗ </m:t>
                          </m:r>
                          <m:func>
                            <m:func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106179" y="1779301"/>
            <a:ext cx="4166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radius and an angle (theta)</a:t>
            </a:r>
          </a:p>
          <a:p>
            <a:pPr algn="ctr"/>
            <a:r>
              <a:rPr lang="en-US" sz="2400" dirty="0"/>
              <a:t>make a 2D polar coordinate</a:t>
            </a:r>
          </a:p>
        </p:txBody>
      </p:sp>
    </p:spTree>
    <p:extLst>
      <p:ext uri="{BB962C8B-B14F-4D97-AF65-F5344CB8AC3E}">
        <p14:creationId xmlns:p14="http://schemas.microsoft.com/office/powerpoint/2010/main" val="119094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86" y="2240245"/>
            <a:ext cx="3797817" cy="3797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94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65" y="1287069"/>
            <a:ext cx="5251844" cy="5251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36893" y="1213399"/>
            <a:ext cx="2312377" cy="2289253"/>
            <a:chOff x="2359625" y="4149292"/>
            <a:chExt cx="2312377" cy="22892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9625" y="4149292"/>
              <a:ext cx="2312377" cy="2289253"/>
            </a:xfrm>
            <a:prstGeom prst="rect">
              <a:avLst/>
            </a:prstGeom>
          </p:spPr>
        </p:pic>
        <p:sp>
          <p:nvSpPr>
            <p:cNvPr id="3" name="Oval 2"/>
            <p:cNvSpPr>
              <a:spLocks/>
            </p:cNvSpPr>
            <p:nvPr/>
          </p:nvSpPr>
          <p:spPr>
            <a:xfrm>
              <a:off x="4364445" y="4833982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Angles are measured in</a:t>
                </a:r>
              </a:p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radians</a:t>
                </a:r>
              </a:p>
              <a:p>
                <a:pPr algn="ctr"/>
                <a:r>
                  <a:rPr lang="en-US" sz="2400" dirty="0"/>
                  <a:t>(0 ≤ </a:t>
                </a:r>
                <a:r>
                  <a:rPr lang="el-GR" sz="2400" dirty="0"/>
                  <a:t>θ</a:t>
                </a:r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blipFill rotWithShape="0">
                <a:blip r:embed="rId5"/>
                <a:stretch>
                  <a:fillRect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864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0957B-4BD4-DA41-1808-BDB84F13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71" y="1636275"/>
            <a:ext cx="4942857" cy="455238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77EF261-6FD6-5A6B-3BA7-ABFF57F083EB}"/>
              </a:ext>
            </a:extLst>
          </p:cNvPr>
          <p:cNvGrpSpPr/>
          <p:nvPr/>
        </p:nvGrpSpPr>
        <p:grpSpPr>
          <a:xfrm>
            <a:off x="4005412" y="1921397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9862184-C14F-541D-BF92-562838B5E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2E1F98-1C1F-B425-C959-FB5A5F58288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0A4AF2-F983-73C3-37C4-1BC1D280E536}"/>
              </a:ext>
            </a:extLst>
          </p:cNvPr>
          <p:cNvGrpSpPr/>
          <p:nvPr/>
        </p:nvGrpSpPr>
        <p:grpSpPr>
          <a:xfrm>
            <a:off x="6846049" y="2185450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BF2361-4975-0579-1040-85D5306891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124DF3-5C5C-214B-3785-81CDB8580A3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DBF9A1-A1B9-1B91-23EB-2584AC2096DE}"/>
              </a:ext>
            </a:extLst>
          </p:cNvPr>
          <p:cNvGrpSpPr/>
          <p:nvPr/>
        </p:nvGrpSpPr>
        <p:grpSpPr>
          <a:xfrm>
            <a:off x="5474448" y="2569177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F48DA9-F688-B9C5-B850-213A5E2153E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5F68DFC-B764-9227-01E7-3A4538D4D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DAFDC3-F29A-7279-8F3C-FE350A44390C}"/>
              </a:ext>
            </a:extLst>
          </p:cNvPr>
          <p:cNvGrpSpPr/>
          <p:nvPr/>
        </p:nvGrpSpPr>
        <p:grpSpPr>
          <a:xfrm>
            <a:off x="4020406" y="3231758"/>
            <a:ext cx="1064340" cy="369332"/>
            <a:chOff x="3647644" y="5421073"/>
            <a:chExt cx="1064340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2A3B64-A553-2FF9-C1D5-E7FAB4780F7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1DC61FF-FC4D-8340-F021-E23BACCD9E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4A5E122-B94A-E49B-9A35-B43809C55394}"/>
              </a:ext>
            </a:extLst>
          </p:cNvPr>
          <p:cNvGrpSpPr/>
          <p:nvPr/>
        </p:nvGrpSpPr>
        <p:grpSpPr>
          <a:xfrm>
            <a:off x="6853545" y="3745276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E946A5-56AC-91A7-C434-AFF65165490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98743B1-D48F-39AB-B8C6-87F3E5A69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A71E2F5-8963-C2D1-337B-259202E7045E}"/>
              </a:ext>
            </a:extLst>
          </p:cNvPr>
          <p:cNvGrpSpPr/>
          <p:nvPr/>
        </p:nvGrpSpPr>
        <p:grpSpPr>
          <a:xfrm>
            <a:off x="3653141" y="4779753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C913C9-988C-C7DC-9483-2BF5B4B77FC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5737624-063E-0218-AA39-136DC6892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DA38DCD-519C-693D-26C4-0CB4696EB226}"/>
              </a:ext>
            </a:extLst>
          </p:cNvPr>
          <p:cNvGrpSpPr/>
          <p:nvPr/>
        </p:nvGrpSpPr>
        <p:grpSpPr>
          <a:xfrm>
            <a:off x="5704138" y="516244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9A6F12D-1296-7875-3E73-9D592F2046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5B75763-9638-E5AE-BE13-EB616DAF1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F15F71-C08A-CC1E-83E5-3FB3D5446AF1}"/>
              </a:ext>
            </a:extLst>
          </p:cNvPr>
          <p:cNvGrpSpPr/>
          <p:nvPr/>
        </p:nvGrpSpPr>
        <p:grpSpPr>
          <a:xfrm>
            <a:off x="5153484" y="5839817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9F63E5B-B79A-0C2F-28F8-B1E6699CFCD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5A4A0F5-6099-9B87-B63B-0869A4CE2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E5171F-AE33-BF5B-B7D8-4ED9F594D771}"/>
              </a:ext>
            </a:extLst>
          </p:cNvPr>
          <p:cNvGrpSpPr/>
          <p:nvPr/>
        </p:nvGrpSpPr>
        <p:grpSpPr>
          <a:xfrm>
            <a:off x="4627506" y="410139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9CD256-EF89-30CA-69F6-BE7E3DC842B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7D2F580-E7A2-795D-E840-A7508DB1A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42862A0-02A0-033C-611C-7D3239F28B84}"/>
              </a:ext>
            </a:extLst>
          </p:cNvPr>
          <p:cNvSpPr/>
          <p:nvPr/>
        </p:nvSpPr>
        <p:spPr>
          <a:xfrm>
            <a:off x="4005412" y="3800007"/>
            <a:ext cx="146863" cy="22485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30B26B-F5B5-7790-3A74-2FAE194B7DDA}"/>
              </a:ext>
            </a:extLst>
          </p:cNvPr>
          <p:cNvSpPr/>
          <p:nvPr/>
        </p:nvSpPr>
        <p:spPr>
          <a:xfrm>
            <a:off x="4212635" y="3811610"/>
            <a:ext cx="146863" cy="22485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CFFD8E-3EE7-9A86-4ECB-368287150833}"/>
              </a:ext>
            </a:extLst>
          </p:cNvPr>
          <p:cNvSpPr/>
          <p:nvPr/>
        </p:nvSpPr>
        <p:spPr>
          <a:xfrm>
            <a:off x="6428110" y="3807575"/>
            <a:ext cx="146863" cy="22485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6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C1C87B-6A80-6DA2-604C-37280F1D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06369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B6B9792-3B23-48CA-A0C2-B4C9002068FF}"/>
              </a:ext>
            </a:extLst>
          </p:cNvPr>
          <p:cNvSpPr/>
          <p:nvPr/>
        </p:nvSpPr>
        <p:spPr>
          <a:xfrm>
            <a:off x="6470345" y="2168779"/>
            <a:ext cx="1619146" cy="788274"/>
          </a:xfrm>
          <a:prstGeom prst="wedgeRectCallout">
            <a:avLst>
              <a:gd name="adj1" fmla="val -70373"/>
              <a:gd name="adj2" fmla="val 4429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That looks like a circle!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28FC5-A372-4F59-AE26-BE3D9A1C289D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62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Various Colors in </a:t>
            </a:r>
            <a:r>
              <a:rPr lang="en-US" sz="3200" b="1" dirty="0">
                <a:latin typeface="+mn-lt"/>
              </a:rPr>
              <a:t>RGB</a:t>
            </a:r>
            <a:r>
              <a:rPr lang="en-US" sz="3200" dirty="0">
                <a:latin typeface="+mn-lt"/>
              </a:rPr>
              <a:t> Values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2" y="1419227"/>
            <a:ext cx="7515393" cy="49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41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Predefined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Color “Names”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0" y="1280609"/>
            <a:ext cx="7758620" cy="53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75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769" y="365126"/>
            <a:ext cx="8124581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Alpha Blending = Opacity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97" y="1820985"/>
            <a:ext cx="5875407" cy="2379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5938" y="4552929"/>
            <a:ext cx="6275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Alpha = 0 means fully transparent (see through)</a:t>
            </a:r>
          </a:p>
          <a:p>
            <a:r>
              <a:rPr lang="en-US" sz="2400" dirty="0"/>
              <a:t>Alpha = 255 means fully opaque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7637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the Olympic 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0" y="1947862"/>
            <a:ext cx="8069952" cy="392149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415282" y="2894925"/>
            <a:ext cx="2686066" cy="411838"/>
            <a:chOff x="4415282" y="2894925"/>
            <a:chExt cx="2686066" cy="411838"/>
          </a:xfrm>
        </p:grpSpPr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5159435" y="2894925"/>
              <a:ext cx="1197764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415282" y="3297240"/>
              <a:ext cx="2686066" cy="9523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693183" y="3232577"/>
            <a:ext cx="470382" cy="1352061"/>
            <a:chOff x="2693183" y="3232577"/>
            <a:chExt cx="470382" cy="1352061"/>
          </a:xfrm>
        </p:grpSpPr>
        <p:sp>
          <p:nvSpPr>
            <p:cNvPr id="12" name="Rectangle 1"/>
            <p:cNvSpPr>
              <a:spLocks noChangeArrowheads="1"/>
            </p:cNvSpPr>
            <p:nvPr/>
          </p:nvSpPr>
          <p:spPr bwMode="auto">
            <a:xfrm rot="16200000">
              <a:off x="2236648" y="3708553"/>
              <a:ext cx="131318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y_offset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159659" y="3232577"/>
              <a:ext cx="3906" cy="135206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139267" y="3160396"/>
            <a:ext cx="504616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(0,0)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965426" y="4455493"/>
            <a:ext cx="2319030" cy="450667"/>
            <a:chOff x="3965426" y="4455493"/>
            <a:chExt cx="2319030" cy="450667"/>
          </a:xfrm>
        </p:grpSpPr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965426" y="4506050"/>
              <a:ext cx="231903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 / 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4416752" y="4455493"/>
              <a:ext cx="1416379" cy="805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497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524CA-D391-87DD-DEA2-B165E012A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32" y="1831022"/>
            <a:ext cx="7123336" cy="4270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C90AB2-B8EF-3785-B409-BE45B804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37" y="1468581"/>
            <a:ext cx="3431497" cy="16768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1453F62-ADE3-062D-75DF-A44419414B6F}"/>
              </a:ext>
            </a:extLst>
          </p:cNvPr>
          <p:cNvGrpSpPr/>
          <p:nvPr/>
        </p:nvGrpSpPr>
        <p:grpSpPr>
          <a:xfrm>
            <a:off x="6618005" y="4143420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DF7AD6-7178-B54C-EE2A-B9490D207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982677-0A54-53A7-BE7C-0EB78A13D06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52B51D-1621-600D-0570-1F1743B6C7E9}"/>
              </a:ext>
            </a:extLst>
          </p:cNvPr>
          <p:cNvGrpSpPr/>
          <p:nvPr/>
        </p:nvGrpSpPr>
        <p:grpSpPr>
          <a:xfrm>
            <a:off x="7948379" y="460525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422367-C3DD-6B82-C281-0E8C99962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58AA8B-1F31-F70E-A595-24312E6050C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36A154-EB24-D254-0153-6F26F5A3FAC8}"/>
              </a:ext>
            </a:extLst>
          </p:cNvPr>
          <p:cNvGrpSpPr/>
          <p:nvPr/>
        </p:nvGrpSpPr>
        <p:grpSpPr>
          <a:xfrm>
            <a:off x="4596610" y="5291821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F9553E-F2B1-1CCC-1ED7-EBACD88A4C4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58DFDD-095C-F44F-921F-68BA3EB89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3EB7FA-46EB-0E40-5291-00F47FFC4DDB}"/>
              </a:ext>
            </a:extLst>
          </p:cNvPr>
          <p:cNvGrpSpPr/>
          <p:nvPr/>
        </p:nvGrpSpPr>
        <p:grpSpPr>
          <a:xfrm>
            <a:off x="3553708" y="5528952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D7AC93-7C0E-792B-BA03-07ECBAD029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F8FF8BE-4051-270F-8D62-864B41C11D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AEB8AE-9813-E79F-9B9C-A4FE6663A96F}"/>
              </a:ext>
            </a:extLst>
          </p:cNvPr>
          <p:cNvGrpSpPr/>
          <p:nvPr/>
        </p:nvGrpSpPr>
        <p:grpSpPr>
          <a:xfrm>
            <a:off x="2872737" y="5754821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185B09-1D79-1DF9-CC83-3BD2469D599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E5109-821E-3CAD-8861-288F40FD15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0E47A63-419F-D299-E71E-48130F4DF843}"/>
              </a:ext>
            </a:extLst>
          </p:cNvPr>
          <p:cNvSpPr/>
          <p:nvPr/>
        </p:nvSpPr>
        <p:spPr>
          <a:xfrm>
            <a:off x="1401823" y="3218256"/>
            <a:ext cx="2617838" cy="641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D97FF3A-3C35-2012-5318-9907004F5E7B}"/>
              </a:ext>
            </a:extLst>
          </p:cNvPr>
          <p:cNvCxnSpPr>
            <a:cxnSpLocks/>
            <a:stCxn id="12" idx="2"/>
            <a:endCxn id="46" idx="3"/>
          </p:cNvCxnSpPr>
          <p:nvPr/>
        </p:nvCxnSpPr>
        <p:spPr>
          <a:xfrm rot="5400000">
            <a:off x="5342203" y="1822850"/>
            <a:ext cx="393643" cy="30387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9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3E1F1E-20BF-42B2-B9AE-F806AB3C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52" y="1277939"/>
            <a:ext cx="5658294" cy="5366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https://matplotlib.org</a:t>
            </a: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6B530-5900-415F-8909-0D3FE4F41FDB}"/>
              </a:ext>
            </a:extLst>
          </p:cNvPr>
          <p:cNvSpPr/>
          <p:nvPr/>
        </p:nvSpPr>
        <p:spPr>
          <a:xfrm>
            <a:off x="1799303" y="3156156"/>
            <a:ext cx="4564626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EF0401-AC7E-6F10-6B2D-51780E42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8A033-FA31-45FC-9C52-C81FC05D4958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18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62" y="1364226"/>
            <a:ext cx="3464396" cy="3849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937" y="1381391"/>
            <a:ext cx="2920868" cy="23434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421" y="4039722"/>
            <a:ext cx="2247900" cy="2105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583" y="1634853"/>
            <a:ext cx="4210835" cy="50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4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09" y="2123768"/>
            <a:ext cx="7771783" cy="3052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Line Callout 2 6"/>
              <p:cNvSpPr/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The two parameters </a:t>
                </a:r>
                <a:r>
                  <a:rPr lang="en-US" b="1" dirty="0">
                    <a:solidFill>
                      <a:schemeClr val="tx1"/>
                    </a:solidFill>
                  </a:rPr>
                  <a:t>a, n</a:t>
                </a:r>
                <a:r>
                  <a:rPr lang="en-US" dirty="0">
                    <a:solidFill>
                      <a:schemeClr val="tx1"/>
                    </a:solidFill>
                  </a:rPr>
                  <a:t> are used to calculate the current radius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sweeps the circle</a:t>
                </a:r>
              </a:p>
            </p:txBody>
          </p:sp>
        </mc:Choice>
        <mc:Fallback xmlns="">
          <p:sp>
            <p:nvSpPr>
              <p:cNvPr id="7" name="Line Callout 2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blipFill rotWithShape="0">
                <a:blip r:embed="rId4"/>
                <a:stretch>
                  <a:fillRect r="-1327" b="-2655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095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78" y="1700651"/>
            <a:ext cx="4762500" cy="44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01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36F31-77E4-8AFA-E607-8D91C2EE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333" y="2246948"/>
            <a:ext cx="3533333" cy="10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29CF68B-5FB4-3CEE-24E2-FFF035D071C8}"/>
              </a:ext>
            </a:extLst>
          </p:cNvPr>
          <p:cNvGrpSpPr/>
          <p:nvPr/>
        </p:nvGrpSpPr>
        <p:grpSpPr>
          <a:xfrm>
            <a:off x="6253937" y="2684962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90BE77-7B81-EF85-4F01-297233E4B0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447225-F5E4-B755-7327-FB59DAB7402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90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E06E8-A683-D7B2-9F8E-0F8242F5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18" y="1466430"/>
            <a:ext cx="6410363" cy="509749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8F2E1C-B766-23AE-D72F-1688EAA3EA75}"/>
              </a:ext>
            </a:extLst>
          </p:cNvPr>
          <p:cNvGrpSpPr/>
          <p:nvPr/>
        </p:nvGrpSpPr>
        <p:grpSpPr>
          <a:xfrm>
            <a:off x="2933612" y="143011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339FA76-9D41-EB62-12DD-4866C1890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6F0929-27D1-5A4F-A84C-4C98621B62E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236AC0-A8F7-3A8F-A7C5-3C8B8F9CB25F}"/>
              </a:ext>
            </a:extLst>
          </p:cNvPr>
          <p:cNvGrpSpPr/>
          <p:nvPr/>
        </p:nvGrpSpPr>
        <p:grpSpPr>
          <a:xfrm>
            <a:off x="7483133" y="2358731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BA90B7B-30B6-140F-517E-E3F0839512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711EBD-B227-38BF-483B-8BDEB976F48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37AA10-EB67-CAE7-1B4E-3C03B60100B1}"/>
              </a:ext>
            </a:extLst>
          </p:cNvPr>
          <p:cNvGrpSpPr/>
          <p:nvPr/>
        </p:nvGrpSpPr>
        <p:grpSpPr>
          <a:xfrm>
            <a:off x="6708538" y="2791993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0C9EE7-A904-B9CE-475A-EF01FB401A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E7B38BF-DD87-6219-8B04-788B7C8EF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DFB340-929C-95FF-25EB-7863A3676B24}"/>
              </a:ext>
            </a:extLst>
          </p:cNvPr>
          <p:cNvGrpSpPr/>
          <p:nvPr/>
        </p:nvGrpSpPr>
        <p:grpSpPr>
          <a:xfrm>
            <a:off x="3105997" y="3654188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8E0C69-8A0F-E081-5457-C042810F32D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3C2DFE-6B6B-FBFE-C9B3-2A888D234F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04038D1-760E-C89A-B589-821AF0D59DE1}"/>
              </a:ext>
            </a:extLst>
          </p:cNvPr>
          <p:cNvSpPr/>
          <p:nvPr/>
        </p:nvSpPr>
        <p:spPr>
          <a:xfrm>
            <a:off x="1416843" y="1521502"/>
            <a:ext cx="783362" cy="1858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25D7ED-8095-4955-99FE-4DB7ED4C49A2}"/>
              </a:ext>
            </a:extLst>
          </p:cNvPr>
          <p:cNvSpPr/>
          <p:nvPr/>
        </p:nvSpPr>
        <p:spPr>
          <a:xfrm>
            <a:off x="1938499" y="3734625"/>
            <a:ext cx="783362" cy="1858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79F28A-DD99-D1F1-E2C8-59F102B87064}"/>
              </a:ext>
            </a:extLst>
          </p:cNvPr>
          <p:cNvGrpSpPr/>
          <p:nvPr/>
        </p:nvGrpSpPr>
        <p:grpSpPr>
          <a:xfrm>
            <a:off x="4928814" y="3831359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8BCBAA-A498-D69F-D3F7-A4F58043FC4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8BB24AE-01E6-D22C-B45A-9A09D741C3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FDEA94-1C27-B845-B2D3-B96EB0EB1388}"/>
              </a:ext>
            </a:extLst>
          </p:cNvPr>
          <p:cNvGrpSpPr/>
          <p:nvPr/>
        </p:nvGrpSpPr>
        <p:grpSpPr>
          <a:xfrm>
            <a:off x="3527534" y="4374124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69AE8F-9B59-15D8-0A4E-E6C181A3A4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9EE29D3-C219-BD41-CC5B-A366F27334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546D73D-1FAF-D499-E39B-32FEFCBA391D}"/>
              </a:ext>
            </a:extLst>
          </p:cNvPr>
          <p:cNvSpPr/>
          <p:nvPr/>
        </p:nvSpPr>
        <p:spPr>
          <a:xfrm>
            <a:off x="1938498" y="4470625"/>
            <a:ext cx="1544041" cy="1858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DFD9B30-A13B-9AC7-9C17-681428EF54FE}"/>
              </a:ext>
            </a:extLst>
          </p:cNvPr>
          <p:cNvGrpSpPr/>
          <p:nvPr/>
        </p:nvGrpSpPr>
        <p:grpSpPr>
          <a:xfrm>
            <a:off x="3527534" y="4928857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34C094-4EB7-6D2B-8DFC-71890F2B384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7F84572-958E-D326-DB49-33413AD57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322375D-78DD-A9A4-19E4-2F72E2D7063D}"/>
              </a:ext>
            </a:extLst>
          </p:cNvPr>
          <p:cNvGrpSpPr/>
          <p:nvPr/>
        </p:nvGrpSpPr>
        <p:grpSpPr>
          <a:xfrm>
            <a:off x="3239288" y="5486328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247BF72-EE30-0017-CAFC-3FE9D9A15BB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ACB4E64-026D-1296-3BF0-9590164A2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3F8DDA-F2FD-7DCD-4682-1ED367018C76}"/>
              </a:ext>
            </a:extLst>
          </p:cNvPr>
          <p:cNvGrpSpPr/>
          <p:nvPr/>
        </p:nvGrpSpPr>
        <p:grpSpPr>
          <a:xfrm>
            <a:off x="3431423" y="6040116"/>
            <a:ext cx="1076632" cy="369332"/>
            <a:chOff x="2157212" y="5356391"/>
            <a:chExt cx="1076632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B71634-DD78-AB28-9776-D385E274E2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D5B2BB-54CC-8634-7426-C36E28DF50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5390FA-1D4B-8F9B-75A2-9FDA4F4FCEAB}"/>
              </a:ext>
            </a:extLst>
          </p:cNvPr>
          <p:cNvGrpSpPr/>
          <p:nvPr/>
        </p:nvGrpSpPr>
        <p:grpSpPr>
          <a:xfrm>
            <a:off x="2440273" y="6228399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A7626F-2218-B10C-31A1-D8AE0F061D4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2681757-53FA-3E10-DD9F-4420D38F4B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31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FE89E-10E4-F8FD-71A6-F7CF311A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53" name="Speech Bubble: Rectangle with Corners Rounded 52">
            <a:extLst>
              <a:ext uri="{FF2B5EF4-FFF2-40B4-BE49-F238E27FC236}">
                <a16:creationId xmlns:a16="http://schemas.microsoft.com/office/drawing/2014/main" id="{EF08333B-27B6-D45B-8AB0-D6CF9F3FD432}"/>
              </a:ext>
            </a:extLst>
          </p:cNvPr>
          <p:cNvSpPr/>
          <p:nvPr/>
        </p:nvSpPr>
        <p:spPr>
          <a:xfrm>
            <a:off x="7224697" y="333244"/>
            <a:ext cx="1686394" cy="1139254"/>
          </a:xfrm>
          <a:prstGeom prst="wedgeRoundRectCallout">
            <a:avLst>
              <a:gd name="adj1" fmla="val -58166"/>
              <a:gd name="adj2" fmla="val 723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Don't forget to close the plot window after each run!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65A44C-6533-01D7-22C6-CE14A28FA60D}"/>
                  </a:ext>
                </a:extLst>
              </p:cNvPr>
              <p:cNvSpPr txBox="1"/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65A44C-6533-01D7-22C6-CE14A28F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67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4657BC-0A95-7CEB-DC1D-E5C5B967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Set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num_curves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8C1136-D5A5-A6C7-EC04-B7E4D48940B4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8C1136-D5A5-A6C7-EC04-B7E4D4894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A993D-D703-5553-0523-791172042251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A993D-D703-5553-0523-791172042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66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DAD28A-9C2D-C541-BADF-427002B2C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9E6B18-B334-DD3F-715D-066493AE03AE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9E6B18-B334-DD3F-715D-066493AE0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44C1-EAE3-407F-471D-52FB15DE5C05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44C1-EAE3-407F-471D-52FB15DE5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ACCFE-E2EA-422E-F73E-5BC0A7797D36}"/>
                  </a:ext>
                </a:extLst>
              </p:cNvPr>
              <p:cNvSpPr txBox="1"/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ACCFE-E2EA-422E-F73E-5BC0A7797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blipFill>
                <a:blip r:embed="rId5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30705BD5-9385-10E2-CF99-B7C2B1393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Set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num_curves = 3</a:t>
            </a:r>
          </a:p>
        </p:txBody>
      </p:sp>
    </p:spTree>
    <p:extLst>
      <p:ext uri="{BB962C8B-B14F-4D97-AF65-F5344CB8AC3E}">
        <p14:creationId xmlns:p14="http://schemas.microsoft.com/office/powerpoint/2010/main" val="340640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EA07D9-B379-A826-9A5F-6ABAA561D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865D9F-AE5E-EA9D-E42C-EF845FA54E16}"/>
                  </a:ext>
                </a:extLst>
              </p:cNvPr>
              <p:cNvSpPr txBox="1"/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865D9F-AE5E-EA9D-E42C-EF845FA5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64230FF-3240-0040-22BC-B40AC2B7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Set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num_curves = 4</a:t>
            </a:r>
          </a:p>
        </p:txBody>
      </p:sp>
    </p:spTree>
    <p:extLst>
      <p:ext uri="{BB962C8B-B14F-4D97-AF65-F5344CB8AC3E}">
        <p14:creationId xmlns:p14="http://schemas.microsoft.com/office/powerpoint/2010/main" val="27635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D10702-3B73-649D-A7D8-44F2ECF9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91" y="4408900"/>
            <a:ext cx="2447619" cy="182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4D0098-CC89-D06E-1023-DDBE35AC9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30" y="2695508"/>
            <a:ext cx="3409524" cy="1438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6062" y="355595"/>
            <a:ext cx="306029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2678F-0A7F-4AC7-AE90-A60EEDF615F2}"/>
              </a:ext>
            </a:extLst>
          </p:cNvPr>
          <p:cNvSpPr txBox="1"/>
          <p:nvPr/>
        </p:nvSpPr>
        <p:spPr>
          <a:xfrm>
            <a:off x="5579988" y="2580729"/>
            <a:ext cx="3132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https://numpy.org/doc/stable/reference</a:t>
            </a:r>
            <a:r>
              <a:rPr lang="en-US" sz="1400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48AC1BF-07EC-4001-B09A-963CE289D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74" y="3540468"/>
            <a:ext cx="2553412" cy="265952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9DD9ED4-8FDD-42F6-A18B-CB73552205D0}"/>
              </a:ext>
            </a:extLst>
          </p:cNvPr>
          <p:cNvSpPr txBox="1"/>
          <p:nvPr/>
        </p:nvSpPr>
        <p:spPr>
          <a:xfrm>
            <a:off x="5523101" y="1789676"/>
            <a:ext cx="3246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6"/>
              </a:rPr>
              <a:t>https://matplotlib.org/stable/api/pyplot</a:t>
            </a:r>
            <a:r>
              <a:rPr lang="en-US" sz="140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142BE0-3690-034C-8FB6-FE588B7D7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971" y="330049"/>
            <a:ext cx="4183676" cy="20918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A17E3AB-6A79-0851-CD04-DBE4AC674FA0}"/>
              </a:ext>
            </a:extLst>
          </p:cNvPr>
          <p:cNvGrpSpPr/>
          <p:nvPr/>
        </p:nvGrpSpPr>
        <p:grpSpPr>
          <a:xfrm>
            <a:off x="3506169" y="267028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85AAE0-2B14-9DE1-865D-C1D71F807D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006D46-E2DD-1FB4-294F-166ACC6C0E4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A28166-A2B8-5068-092D-F23EA4E0F834}"/>
              </a:ext>
            </a:extLst>
          </p:cNvPr>
          <p:cNvGrpSpPr/>
          <p:nvPr/>
        </p:nvGrpSpPr>
        <p:grpSpPr>
          <a:xfrm>
            <a:off x="2329440" y="2886273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D6C2F1-AAC3-613B-23DB-B9CF3B3AD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39398E-CD21-BCFB-9347-4C34FB06205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20273-3966-8D24-D8F5-FD7FE0BFF37C}"/>
              </a:ext>
            </a:extLst>
          </p:cNvPr>
          <p:cNvGrpSpPr/>
          <p:nvPr/>
        </p:nvGrpSpPr>
        <p:grpSpPr>
          <a:xfrm>
            <a:off x="3948235" y="3538753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87138E-8C76-88B7-9F49-B541C69DD5D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E599054-B296-2DFE-D794-A1A4188D4B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61E756-9A4E-86D6-9F42-008C744E2968}"/>
              </a:ext>
            </a:extLst>
          </p:cNvPr>
          <p:cNvGrpSpPr/>
          <p:nvPr/>
        </p:nvGrpSpPr>
        <p:grpSpPr>
          <a:xfrm>
            <a:off x="3948235" y="3773308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0B16BA-1F27-FAA3-E519-31156DA662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95FE0A2-6945-D792-1064-FF2E102145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4934D-A369-364A-47C5-5C11C347A4BD}"/>
              </a:ext>
            </a:extLst>
          </p:cNvPr>
          <p:cNvGrpSpPr/>
          <p:nvPr/>
        </p:nvGrpSpPr>
        <p:grpSpPr>
          <a:xfrm>
            <a:off x="3029109" y="5693651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EFCC62-7F0F-3AA0-8160-545EC3E2F33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C08AD2-7F99-0E20-C11B-918F3C2A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2F506E-7FA0-63A9-4FE5-E55AEC010A13}"/>
              </a:ext>
            </a:extLst>
          </p:cNvPr>
          <p:cNvGrpSpPr/>
          <p:nvPr/>
        </p:nvGrpSpPr>
        <p:grpSpPr>
          <a:xfrm>
            <a:off x="2460141" y="438575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53A55D-6991-36F1-14C4-25856F1CBD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084CD74-69ED-3F63-B151-0BD651ECC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1C64B4-0D33-94DD-766A-0A5DEE516708}"/>
              </a:ext>
            </a:extLst>
          </p:cNvPr>
          <p:cNvGrpSpPr/>
          <p:nvPr/>
        </p:nvGrpSpPr>
        <p:grpSpPr>
          <a:xfrm>
            <a:off x="2876985" y="4597769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07F6CA-5500-E48A-3905-6DE8F539FD6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439B3EB-2295-39E5-C432-E54F4859A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1BCED2-A60C-AEFC-FA49-51BE4911AAFC}"/>
              </a:ext>
            </a:extLst>
          </p:cNvPr>
          <p:cNvGrpSpPr/>
          <p:nvPr/>
        </p:nvGrpSpPr>
        <p:grpSpPr>
          <a:xfrm>
            <a:off x="2551268" y="4817961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096E88-CD81-FB10-8B47-BFF1D97870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FF0F143-6775-778F-7DF7-4B221BD4A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56E09AB-2F59-3BB6-C6FE-FE52F0019759}"/>
              </a:ext>
            </a:extLst>
          </p:cNvPr>
          <p:cNvGrpSpPr/>
          <p:nvPr/>
        </p:nvGrpSpPr>
        <p:grpSpPr>
          <a:xfrm>
            <a:off x="1614683" y="5908383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E1A4F7-75EA-4105-8929-4893F72573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CB5CB79-9F58-B740-50C6-02290A639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50E059C-A560-46E1-CA2A-49E46D6F63E7}"/>
              </a:ext>
            </a:extLst>
          </p:cNvPr>
          <p:cNvGrpSpPr/>
          <p:nvPr/>
        </p:nvGrpSpPr>
        <p:grpSpPr>
          <a:xfrm>
            <a:off x="2010868" y="5042242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DE9285-1C6F-FC38-9F0E-3CE89F4504F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4D6F138-C0F9-DEFF-E697-B2AD3DF642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D49D1889-674A-F295-8D70-30859C9A7774}"/>
              </a:ext>
            </a:extLst>
          </p:cNvPr>
          <p:cNvSpPr/>
          <p:nvPr/>
        </p:nvSpPr>
        <p:spPr>
          <a:xfrm>
            <a:off x="699156" y="1306400"/>
            <a:ext cx="1054693" cy="305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CB95D56-DFDD-030A-D9E7-2DBC6309944F}"/>
              </a:ext>
            </a:extLst>
          </p:cNvPr>
          <p:cNvSpPr/>
          <p:nvPr/>
        </p:nvSpPr>
        <p:spPr>
          <a:xfrm>
            <a:off x="1041816" y="4898231"/>
            <a:ext cx="415509" cy="214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3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  <p:bldP spid="46" grpId="0"/>
      <p:bldP spid="41" grpId="0" animBg="1"/>
      <p:bldP spid="4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674" y="1818182"/>
            <a:ext cx="4686652" cy="3350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4390" y="1448850"/>
            <a:ext cx="599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Field Induced Polarization of Dirac Valleys in Bismuth</a:t>
            </a:r>
            <a:r>
              <a:rPr lang="en-US" dirty="0"/>
              <a:t>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9813" y="6169896"/>
            <a:ext cx="648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*Bismuth is the element with the </a:t>
            </a:r>
            <a:r>
              <a:rPr lang="en-US" b="1" dirty="0">
                <a:solidFill>
                  <a:srgbClr val="FF0000"/>
                </a:solidFill>
              </a:rPr>
              <a:t>highest</a:t>
            </a:r>
            <a:r>
              <a:rPr lang="en-US" dirty="0"/>
              <a:t> atomic mass that is </a:t>
            </a:r>
            <a:r>
              <a:rPr lang="en-US" b="1" dirty="0">
                <a:solidFill>
                  <a:srgbClr val="0070C0"/>
                </a:solidFill>
              </a:rPr>
              <a:t>stable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/>
              <p:nvPr/>
            </p:nvSpPr>
            <p:spPr>
              <a:xfrm>
                <a:off x="3350480" y="5375547"/>
                <a:ext cx="279313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80" y="5375547"/>
                <a:ext cx="2793137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647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AF24A-3D10-2219-BC3A-E6A42593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762" y="1756351"/>
            <a:ext cx="5790476" cy="460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CA40AF2-125F-0B6F-7B99-175A2E246511}"/>
              </a:ext>
            </a:extLst>
          </p:cNvPr>
          <p:cNvGrpSpPr/>
          <p:nvPr/>
        </p:nvGrpSpPr>
        <p:grpSpPr>
          <a:xfrm>
            <a:off x="4033684" y="2879835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F49F72E-E125-ADF7-26F7-F9723FADA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F503C-C850-AF54-CB66-A7F3B3D2F6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E07AEC-C4E1-1672-17E0-66D673589BFC}"/>
              </a:ext>
            </a:extLst>
          </p:cNvPr>
          <p:cNvGrpSpPr/>
          <p:nvPr/>
        </p:nvGrpSpPr>
        <p:grpSpPr>
          <a:xfrm>
            <a:off x="5339534" y="431621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43B99F-00EE-CE40-125B-396DEB0CA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2D3132-4724-5530-8D20-583F80910BF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4BAE32-5556-FCFA-9FE8-04A8C372A8B6}"/>
              </a:ext>
            </a:extLst>
          </p:cNvPr>
          <p:cNvGrpSpPr/>
          <p:nvPr/>
        </p:nvGrpSpPr>
        <p:grpSpPr>
          <a:xfrm>
            <a:off x="5500056" y="4523367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5A70FE-81DB-D1B1-0526-A5BF3C1DAE6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B58454B-CCD2-B364-D658-CA1CE9FC01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75C1C76-4760-59A9-3BCD-A0D394D5D84A}"/>
              </a:ext>
            </a:extLst>
          </p:cNvPr>
          <p:cNvSpPr txBox="1"/>
          <p:nvPr/>
        </p:nvSpPr>
        <p:spPr>
          <a:xfrm>
            <a:off x="5778708" y="3766425"/>
            <a:ext cx="28243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hlinkClick r:id="rId3"/>
              </a:rPr>
              <a:t>matplotlib.pyplot.subplot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83DCB5-6128-9A38-9F07-AC02F8D5A912}"/>
              </a:ext>
            </a:extLst>
          </p:cNvPr>
          <p:cNvSpPr txBox="1"/>
          <p:nvPr/>
        </p:nvSpPr>
        <p:spPr>
          <a:xfrm>
            <a:off x="6646526" y="4400256"/>
            <a:ext cx="164142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#rows #cols index#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56169C-3D1B-2213-357D-673D47811BAC}"/>
              </a:ext>
            </a:extLst>
          </p:cNvPr>
          <p:cNvGrpSpPr/>
          <p:nvPr/>
        </p:nvGrpSpPr>
        <p:grpSpPr>
          <a:xfrm>
            <a:off x="5049143" y="4753004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CB767E-A4AD-37E3-C4AA-5141B3AD34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5F9129C-EEDF-558D-A932-DFE054BA47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14B02C-13AD-7EE1-A2D9-21D49163112D}"/>
              </a:ext>
            </a:extLst>
          </p:cNvPr>
          <p:cNvGrpSpPr/>
          <p:nvPr/>
        </p:nvGrpSpPr>
        <p:grpSpPr>
          <a:xfrm>
            <a:off x="7318716" y="4970699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33B929-2B00-BB13-9AA9-0AF63021BDC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ABCA31E-A944-6D44-8AA3-22F6B8481D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21F941-F392-59B4-595F-9E57D69495F6}"/>
              </a:ext>
            </a:extLst>
          </p:cNvPr>
          <p:cNvGrpSpPr/>
          <p:nvPr/>
        </p:nvGrpSpPr>
        <p:grpSpPr>
          <a:xfrm>
            <a:off x="3038543" y="5185345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7C5DDA-6623-B1EB-6AD0-CA32023C27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02A8CE1-04A8-4775-0377-A3269A9001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7F9E3D4-1ED7-59B9-A63D-888000B13CD3}"/>
              </a:ext>
            </a:extLst>
          </p:cNvPr>
          <p:cNvSpPr/>
          <p:nvPr/>
        </p:nvSpPr>
        <p:spPr>
          <a:xfrm>
            <a:off x="3327816" y="4400256"/>
            <a:ext cx="383458" cy="18673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9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64AF3-CAE1-4578-E842-94E23200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8" y="1556031"/>
            <a:ext cx="7666183" cy="48003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00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49397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First proposed in </a:t>
            </a:r>
            <a:r>
              <a:rPr lang="en-US" sz="2400" b="1" dirty="0"/>
              <a:t>1945</a:t>
            </a:r>
            <a:r>
              <a:rPr lang="en-US" sz="2400" dirty="0"/>
              <a:t> by Lothar Collatz, it remains</a:t>
            </a:r>
            <a:r>
              <a:rPr lang="en-US" sz="2400" b="1" dirty="0">
                <a:solidFill>
                  <a:srgbClr val="FF0000"/>
                </a:solidFill>
              </a:rPr>
              <a:t> unsolved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Take any positive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conjecture is that </a:t>
            </a:r>
            <a:r>
              <a:rPr lang="en-US" sz="2400" b="1" i="1" dirty="0">
                <a:solidFill>
                  <a:srgbClr val="7030A0"/>
                </a:solidFill>
              </a:rPr>
              <a:t>no matter what integer you start with</a:t>
            </a:r>
            <a:r>
              <a:rPr lang="en-US" sz="2400" dirty="0"/>
              <a:t> the process will </a:t>
            </a:r>
            <a:r>
              <a:rPr lang="en-US" sz="2400" u="sng" dirty="0"/>
              <a:t>always</a:t>
            </a:r>
            <a:r>
              <a:rPr lang="en-US" sz="2400" dirty="0"/>
              <a:t> reach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maddening simple to state, but no one has been able to prove this claim is </a:t>
            </a:r>
            <a:r>
              <a:rPr lang="en-US" sz="2000" i="1" dirty="0"/>
              <a:t>either</a:t>
            </a:r>
            <a:r>
              <a:rPr lang="en-US" sz="2000" dirty="0"/>
              <a:t> true or false!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191A15-2F19-4B4B-982A-A61283B3FEE2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</p:spTree>
    <p:extLst>
      <p:ext uri="{BB962C8B-B14F-4D97-AF65-F5344CB8AC3E}">
        <p14:creationId xmlns:p14="http://schemas.microsoft.com/office/powerpoint/2010/main" val="80770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A15D3E-4A80-4CEE-B04B-CE85D59F6960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70586-D1BA-4BAC-96A5-2CFF178B1C02}"/>
              </a:ext>
            </a:extLst>
          </p:cNvPr>
          <p:cNvSpPr txBox="1"/>
          <p:nvPr/>
        </p:nvSpPr>
        <p:spPr>
          <a:xfrm>
            <a:off x="6188626" y="5539801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B6161-292E-40C7-8DCD-4989CF58625D}"/>
              </a:ext>
            </a:extLst>
          </p:cNvPr>
          <p:cNvSpPr txBox="1"/>
          <p:nvPr/>
        </p:nvSpPr>
        <p:spPr>
          <a:xfrm>
            <a:off x="3219962" y="1712999"/>
            <a:ext cx="1819788" cy="4154984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26</a:t>
            </a:r>
          </a:p>
          <a:p>
            <a:pPr algn="ctr"/>
            <a:r>
              <a:rPr lang="en-US" sz="2400" dirty="0"/>
              <a:t>13</a:t>
            </a:r>
          </a:p>
          <a:p>
            <a:pPr algn="ctr"/>
            <a:r>
              <a:rPr lang="en-US" sz="2400" dirty="0"/>
              <a:t>40</a:t>
            </a:r>
          </a:p>
          <a:p>
            <a:pPr algn="ctr"/>
            <a:r>
              <a:rPr lang="en-US" sz="2400" dirty="0"/>
              <a:t>20</a:t>
            </a:r>
          </a:p>
          <a:p>
            <a:pPr algn="ctr"/>
            <a:r>
              <a:rPr lang="en-US" sz="2400" dirty="0"/>
              <a:t>10</a:t>
            </a:r>
          </a:p>
          <a:p>
            <a:pPr algn="ctr"/>
            <a:r>
              <a:rPr lang="en-US" sz="2400" dirty="0"/>
              <a:t>5</a:t>
            </a:r>
          </a:p>
          <a:p>
            <a:pPr algn="ctr"/>
            <a:r>
              <a:rPr lang="en-US" sz="2400" dirty="0"/>
              <a:t>16</a:t>
            </a:r>
          </a:p>
          <a:p>
            <a:pPr algn="ctr"/>
            <a:r>
              <a:rPr lang="en-US" sz="2400" dirty="0"/>
              <a:t>8</a:t>
            </a:r>
          </a:p>
          <a:p>
            <a:pPr algn="ctr"/>
            <a:r>
              <a:rPr lang="en-US" sz="2400" dirty="0"/>
              <a:t>4</a:t>
            </a:r>
          </a:p>
          <a:p>
            <a:pPr algn="ctr"/>
            <a:r>
              <a:rPr lang="en-US" sz="2400" dirty="0"/>
              <a:t>2</a:t>
            </a:r>
          </a:p>
          <a:p>
            <a:pPr algn="ctr"/>
            <a:r>
              <a:rPr lang="en-US" sz="2400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F7E44-BBE3-48DC-BFE3-AFF17FD748EB}"/>
              </a:ext>
            </a:extLst>
          </p:cNvPr>
          <p:cNvSpPr/>
          <p:nvPr/>
        </p:nvSpPr>
        <p:spPr>
          <a:xfrm>
            <a:off x="405916" y="1897665"/>
            <a:ext cx="2147978" cy="37856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Aft>
                <a:spcPts val="1200"/>
              </a:spcAft>
            </a:pPr>
            <a:endParaRPr lang="en-US" sz="2000" dirty="0"/>
          </a:p>
          <a:p>
            <a:pPr lvl="1"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5A01A-EC22-42F3-95F5-2F84C76B0CF0}"/>
              </a:ext>
            </a:extLst>
          </p:cNvPr>
          <p:cNvSpPr txBox="1"/>
          <p:nvPr/>
        </p:nvSpPr>
        <p:spPr>
          <a:xfrm>
            <a:off x="3219962" y="5892582"/>
            <a:ext cx="181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26 took </a:t>
            </a:r>
            <a:r>
              <a:rPr lang="en-US" b="1" u="sng" dirty="0">
                <a:solidFill>
                  <a:srgbClr val="FF0000"/>
                </a:solidFill>
              </a:rPr>
              <a:t>10</a:t>
            </a:r>
            <a:r>
              <a:rPr lang="en-US" dirty="0"/>
              <a:t> steps to reach 1</a:t>
            </a:r>
          </a:p>
        </p:txBody>
      </p:sp>
    </p:spTree>
    <p:extLst>
      <p:ext uri="{BB962C8B-B14F-4D97-AF65-F5344CB8AC3E}">
        <p14:creationId xmlns:p14="http://schemas.microsoft.com/office/powerpoint/2010/main" val="139263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C36356-054A-4C08-88C2-81D87AB876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507" y="1350390"/>
            <a:ext cx="6356987" cy="50059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A51130-F425-4AB6-8D42-E9A23467C1E5}"/>
              </a:ext>
            </a:extLst>
          </p:cNvPr>
          <p:cNvSpPr/>
          <p:nvPr/>
        </p:nvSpPr>
        <p:spPr>
          <a:xfrm>
            <a:off x="2590800" y="1428750"/>
            <a:ext cx="447368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A40BC1-F4A1-4ECD-9BC4-CA05BEEBC3AF}"/>
              </a:ext>
            </a:extLst>
          </p:cNvPr>
          <p:cNvSpPr/>
          <p:nvPr/>
        </p:nvSpPr>
        <p:spPr>
          <a:xfrm>
            <a:off x="4708531" y="1428750"/>
            <a:ext cx="1028592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B49C74-C4F2-498F-9432-169D38766072}"/>
              </a:ext>
            </a:extLst>
          </p:cNvPr>
          <p:cNvCxnSpPr/>
          <p:nvPr/>
        </p:nvCxnSpPr>
        <p:spPr>
          <a:xfrm flipV="1">
            <a:off x="3222523" y="3797710"/>
            <a:ext cx="331838" cy="604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76C14F-F314-4982-A09C-26C42922E8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524" y="4169415"/>
            <a:ext cx="2363432" cy="926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CDFEEC-E123-4957-9889-D7FA1BAAFEB0}"/>
              </a:ext>
            </a:extLst>
          </p:cNvPr>
          <p:cNvSpPr txBox="1"/>
          <p:nvPr/>
        </p:nvSpPr>
        <p:spPr>
          <a:xfrm>
            <a:off x="6327058" y="6231136"/>
            <a:ext cx="106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Step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25F8C-75EB-46C3-A1AE-638D358A7D05}"/>
              </a:ext>
            </a:extLst>
          </p:cNvPr>
          <p:cNvSpPr txBox="1"/>
          <p:nvPr/>
        </p:nvSpPr>
        <p:spPr>
          <a:xfrm>
            <a:off x="1531374" y="4724342"/>
            <a:ext cx="722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Step Value</a:t>
            </a:r>
          </a:p>
        </p:txBody>
      </p:sp>
    </p:spTree>
    <p:extLst>
      <p:ext uri="{BB962C8B-B14F-4D97-AF65-F5344CB8AC3E}">
        <p14:creationId xmlns:p14="http://schemas.microsoft.com/office/powerpoint/2010/main" val="20526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Stopping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3523903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stopping time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(for a given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) is the </a:t>
            </a:r>
            <a:r>
              <a:rPr lang="en-US" sz="2400" b="1" dirty="0"/>
              <a:t>total number of Collatz iterations </a:t>
            </a:r>
            <a:r>
              <a:rPr lang="en-US" sz="2400" dirty="0"/>
              <a:t>before reaching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graph shows the stopping times for</a:t>
            </a:r>
            <a:br>
              <a:rPr lang="en-US" sz="2400" dirty="0"/>
            </a:b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 &lt; </a:t>
            </a:r>
            <a:r>
              <a:rPr lang="en-US" sz="2400" b="1" dirty="0"/>
              <a:t>10,000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Stopping times appear to exhibit a rough pattern, but </a:t>
            </a:r>
            <a:r>
              <a:rPr lang="en-US" sz="2400" b="1" i="1" dirty="0">
                <a:solidFill>
                  <a:srgbClr val="FF0000"/>
                </a:solidFill>
              </a:rPr>
              <a:t>we have no formula </a:t>
            </a:r>
            <a:r>
              <a:rPr lang="en-US" sz="2400" dirty="0"/>
              <a:t>to accurately predict it for any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D68F5-61C6-4920-9BF3-3FED225E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20" y="1611777"/>
            <a:ext cx="3964130" cy="4103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5AED3F-C48C-4CBD-8845-5B8E951C103C}"/>
              </a:ext>
            </a:extLst>
          </p:cNvPr>
          <p:cNvSpPr txBox="1"/>
          <p:nvPr/>
        </p:nvSpPr>
        <p:spPr>
          <a:xfrm rot="16200000">
            <a:off x="3481431" y="32297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Stopping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C2D6A-4AA2-41FA-BD52-5672FE9E82EE}"/>
              </a:ext>
            </a:extLst>
          </p:cNvPr>
          <p:cNvSpPr txBox="1"/>
          <p:nvPr/>
        </p:nvSpPr>
        <p:spPr>
          <a:xfrm>
            <a:off x="5967195" y="566634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Increasing n</a:t>
            </a:r>
          </a:p>
        </p:txBody>
      </p:sp>
    </p:spTree>
    <p:extLst>
      <p:ext uri="{BB962C8B-B14F-4D97-AF65-F5344CB8AC3E}">
        <p14:creationId xmlns:p14="http://schemas.microsoft.com/office/powerpoint/2010/main" val="149434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Frequency of Stopping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8188081" cy="21564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are interested in analyzing the </a:t>
            </a:r>
            <a:r>
              <a:rPr lang="en-US" sz="2400" i="1" dirty="0">
                <a:solidFill>
                  <a:srgbClr val="FF0000"/>
                </a:solidFill>
              </a:rPr>
              <a:t>frequency</a:t>
            </a:r>
            <a:r>
              <a:rPr lang="en-US" sz="2400" dirty="0"/>
              <a:t> (count) of each stopping time for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b="1" dirty="0"/>
              <a:t> &lt; 1,000,000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is the overall </a:t>
            </a:r>
            <a:r>
              <a:rPr lang="en-US" sz="2000" i="1" dirty="0"/>
              <a:t>shape</a:t>
            </a:r>
            <a:r>
              <a:rPr lang="en-US" sz="2000" dirty="0"/>
              <a:t> of the distribution of stopping times?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will use a </a:t>
            </a:r>
            <a:r>
              <a:rPr lang="en-US" sz="2000" b="1" dirty="0">
                <a:solidFill>
                  <a:srgbClr val="00B050"/>
                </a:solidFill>
              </a:rPr>
              <a:t>histogram</a:t>
            </a:r>
            <a:r>
              <a:rPr lang="en-US" sz="2000" dirty="0"/>
              <a:t> to display the </a:t>
            </a:r>
            <a:r>
              <a:rPr lang="en-US" sz="2000" b="1" dirty="0">
                <a:solidFill>
                  <a:srgbClr val="7030A0"/>
                </a:solidFill>
              </a:rPr>
              <a:t>count</a:t>
            </a:r>
            <a:r>
              <a:rPr lang="en-US" sz="2000" dirty="0"/>
              <a:t> of each stopping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task is to implement the stopping time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D882E-9ADF-4ABF-82EC-EA371E9E5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39" y="4021932"/>
            <a:ext cx="5110323" cy="20027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624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3D6D2-58CF-08BE-E280-5404E3B9D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05" y="1738524"/>
            <a:ext cx="7276190" cy="33809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01CA2DA-19B6-F7D8-F66A-D03339D5F789}"/>
              </a:ext>
            </a:extLst>
          </p:cNvPr>
          <p:cNvGrpSpPr/>
          <p:nvPr/>
        </p:nvGrpSpPr>
        <p:grpSpPr>
          <a:xfrm>
            <a:off x="3572212" y="216844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0B07CBB-0191-184B-E8F6-C5A2924154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D6F6A7-8E01-B4A8-774B-D433C502CBF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3E1DC6-17EC-DF5A-F3BB-2CF231EB3939}"/>
              </a:ext>
            </a:extLst>
          </p:cNvPr>
          <p:cNvGrpSpPr/>
          <p:nvPr/>
        </p:nvGrpSpPr>
        <p:grpSpPr>
          <a:xfrm>
            <a:off x="4814878" y="3044678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1181829-D118-4C89-A874-DBAAD8E5D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EC1580-B3F1-483B-38F3-5518DF4A02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04EBC7-194F-79AA-DF8C-A734237BC435}"/>
              </a:ext>
            </a:extLst>
          </p:cNvPr>
          <p:cNvGrpSpPr/>
          <p:nvPr/>
        </p:nvGrpSpPr>
        <p:grpSpPr>
          <a:xfrm>
            <a:off x="4402651" y="4340983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E04270-3225-6A2C-E8F3-0F4937871A4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5894D43-5CB3-17B2-F69C-9B8106697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144DE6-7C68-6D7C-8224-F4024D4EA8AE}"/>
              </a:ext>
            </a:extLst>
          </p:cNvPr>
          <p:cNvGrpSpPr/>
          <p:nvPr/>
        </p:nvGrpSpPr>
        <p:grpSpPr>
          <a:xfrm>
            <a:off x="5433077" y="4790484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F036B5-A30C-DD96-96F6-F6CBF441533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8746005-5121-D079-922C-D81AB89A2D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E508B57-E732-1192-66D3-256A46BB95CF}"/>
              </a:ext>
            </a:extLst>
          </p:cNvPr>
          <p:cNvSpPr/>
          <p:nvPr/>
        </p:nvSpPr>
        <p:spPr>
          <a:xfrm>
            <a:off x="1596452" y="4429593"/>
            <a:ext cx="383458" cy="1723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7D2E9-B448-508E-9C34-6590ACEC5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50" y="1690689"/>
            <a:ext cx="6295238" cy="3790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E61B7D-FD50-318A-7440-00230620D0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654" y="2565875"/>
            <a:ext cx="3602296" cy="14117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8AD18C0-2516-56E4-CB2D-79A8759F786D}"/>
              </a:ext>
            </a:extLst>
          </p:cNvPr>
          <p:cNvGrpSpPr/>
          <p:nvPr/>
        </p:nvGrpSpPr>
        <p:grpSpPr>
          <a:xfrm>
            <a:off x="4679967" y="4053404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CCD653F-7015-5E13-7A99-0078743D1B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618C1C-3C2F-DC3F-BD6E-3A634F3216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50789B-2492-4C7E-AADC-182FE83AF5AB}"/>
              </a:ext>
            </a:extLst>
          </p:cNvPr>
          <p:cNvGrpSpPr/>
          <p:nvPr/>
        </p:nvGrpSpPr>
        <p:grpSpPr>
          <a:xfrm>
            <a:off x="5507567" y="4490997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81F241F-5A5A-3997-331D-3D2BA0194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5B8DCA-51C0-292B-10C1-8247E1BAFF3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AE928B-B4A7-4C48-8E46-55B1985E136B}"/>
              </a:ext>
            </a:extLst>
          </p:cNvPr>
          <p:cNvGrpSpPr/>
          <p:nvPr/>
        </p:nvGrpSpPr>
        <p:grpSpPr>
          <a:xfrm>
            <a:off x="2918626" y="4937675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3247C6-50D7-90AA-75A8-8ED4A4AB29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36E38D-AE5D-4B11-0F89-7C7B71667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7925BE-827E-CFC4-FC69-371214A9C320}"/>
              </a:ext>
            </a:extLst>
          </p:cNvPr>
          <p:cNvGrpSpPr/>
          <p:nvPr/>
        </p:nvGrpSpPr>
        <p:grpSpPr>
          <a:xfrm>
            <a:off x="3113496" y="1905335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2E2444-15B6-191A-02AA-475829940D1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72D79FA-6959-7C82-4888-8E53F9967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86B5F2-4DBE-BB08-767D-9C682358C244}"/>
              </a:ext>
            </a:extLst>
          </p:cNvPr>
          <p:cNvGrpSpPr/>
          <p:nvPr/>
        </p:nvGrpSpPr>
        <p:grpSpPr>
          <a:xfrm>
            <a:off x="1944263" y="2546619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13ED56-5980-2A5F-82FD-F448F0C90F4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DC18D3E-91CF-0726-CADB-47205581E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0C30AC5-AA53-40C4-D661-C2B17DA4EB37}"/>
              </a:ext>
            </a:extLst>
          </p:cNvPr>
          <p:cNvSpPr/>
          <p:nvPr/>
        </p:nvSpPr>
        <p:spPr>
          <a:xfrm>
            <a:off x="1543987" y="2825646"/>
            <a:ext cx="1839769" cy="2152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AA763-C240-DC0F-15BF-B35AE1B0B007}"/>
              </a:ext>
            </a:extLst>
          </p:cNvPr>
          <p:cNvSpPr/>
          <p:nvPr/>
        </p:nvSpPr>
        <p:spPr>
          <a:xfrm>
            <a:off x="3420020" y="2825646"/>
            <a:ext cx="1259947" cy="2152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BFE7DC-074A-6044-EF7F-82651B9C048B}"/>
              </a:ext>
            </a:extLst>
          </p:cNvPr>
          <p:cNvGrpSpPr/>
          <p:nvPr/>
        </p:nvGrpSpPr>
        <p:grpSpPr>
          <a:xfrm>
            <a:off x="2321674" y="2965342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68E320-8E76-A3B2-0D86-54FE3458D3E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5127021-F9CB-4F7B-D7A0-B2DEDF723C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A41BB1-0509-74F3-F4D6-AB823117C676}"/>
              </a:ext>
            </a:extLst>
          </p:cNvPr>
          <p:cNvGrpSpPr/>
          <p:nvPr/>
        </p:nvGrpSpPr>
        <p:grpSpPr>
          <a:xfrm>
            <a:off x="2173900" y="319136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32B85F-09E5-5BE6-FC65-9A56464A40B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671F33-F8C4-43D6-DB02-556E30836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2C07D55-AF9E-53EC-03CB-04206E9D0157}"/>
              </a:ext>
            </a:extLst>
          </p:cNvPr>
          <p:cNvGrpSpPr/>
          <p:nvPr/>
        </p:nvGrpSpPr>
        <p:grpSpPr>
          <a:xfrm>
            <a:off x="1636965" y="5137912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DBB1F6-FFD3-989D-4C14-509F181D59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9DFAB57-4D0C-F672-A353-81CBAB078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BA4BC44-6EB3-5B34-68B1-F2FCD40F2700}"/>
              </a:ext>
            </a:extLst>
          </p:cNvPr>
          <p:cNvSpPr/>
          <p:nvPr/>
        </p:nvSpPr>
        <p:spPr>
          <a:xfrm>
            <a:off x="3134253" y="4132407"/>
            <a:ext cx="1543333" cy="2152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7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3069EE-A253-0BF8-2077-FF2EEF98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37" y="1456985"/>
            <a:ext cx="6209524" cy="46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B695515-0912-D158-DB1C-6DDE8210DF1F}"/>
              </a:ext>
            </a:extLst>
          </p:cNvPr>
          <p:cNvGrpSpPr/>
          <p:nvPr/>
        </p:nvGrpSpPr>
        <p:grpSpPr>
          <a:xfrm>
            <a:off x="7554087" y="1867965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8217F07-55E3-C4D5-86EA-AA02EDD62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8B0B23-1A0D-E1CE-E189-CBC621D783E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B1B73B-B2B2-E1BB-BE09-586ED2C5FC84}"/>
              </a:ext>
            </a:extLst>
          </p:cNvPr>
          <p:cNvGrpSpPr/>
          <p:nvPr/>
        </p:nvGrpSpPr>
        <p:grpSpPr>
          <a:xfrm>
            <a:off x="5832640" y="2079550"/>
            <a:ext cx="1076632" cy="369332"/>
            <a:chOff x="4704120" y="2356972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959B69-7800-CFED-A4A5-537AA10E2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5B2D9E-DED8-5895-EB7E-7873F278ED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A0CBF3-470F-B02A-848D-356851E56A57}"/>
              </a:ext>
            </a:extLst>
          </p:cNvPr>
          <p:cNvGrpSpPr/>
          <p:nvPr/>
        </p:nvGrpSpPr>
        <p:grpSpPr>
          <a:xfrm>
            <a:off x="3091009" y="2729642"/>
            <a:ext cx="1068643" cy="369332"/>
            <a:chOff x="3647644" y="4910075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06DF8-0D6A-641F-F7E3-75F73F63494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C12472-96AE-8D42-199E-03B1AE698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828013-B054-5EC4-4DA4-3B96546C9D4A}"/>
              </a:ext>
            </a:extLst>
          </p:cNvPr>
          <p:cNvGrpSpPr/>
          <p:nvPr/>
        </p:nvGrpSpPr>
        <p:grpSpPr>
          <a:xfrm>
            <a:off x="5762456" y="338138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9F3785-3338-E728-3511-76429AB2BFC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F6791A-21FE-9152-47D9-EBCB817AB9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D0180B-E9C5-102C-668B-CEF1D4EE53AE}"/>
              </a:ext>
            </a:extLst>
          </p:cNvPr>
          <p:cNvGrpSpPr/>
          <p:nvPr/>
        </p:nvGrpSpPr>
        <p:grpSpPr>
          <a:xfrm>
            <a:off x="3523548" y="360657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C823EB-6843-B79B-9461-F6C6093E85B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F69D600-054B-E619-D06F-14855DCFC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5F4680-EEB9-02F4-FA8E-F21DF3B5FC52}"/>
              </a:ext>
            </a:extLst>
          </p:cNvPr>
          <p:cNvGrpSpPr/>
          <p:nvPr/>
        </p:nvGrpSpPr>
        <p:grpSpPr>
          <a:xfrm>
            <a:off x="3666561" y="4532409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7FBA14-8B72-E34E-2F23-4627B7A0314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B5EF4C7-3954-D575-25D1-F7FD98722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206FAF-3422-8553-332A-D4F2560D9C22}"/>
              </a:ext>
            </a:extLst>
          </p:cNvPr>
          <p:cNvGrpSpPr/>
          <p:nvPr/>
        </p:nvGrpSpPr>
        <p:grpSpPr>
          <a:xfrm>
            <a:off x="2717583" y="5337106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FFEAC2-D978-AABE-D009-A75825C5323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3FA21D-6D63-2267-24C0-5513FC0C3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B5C3928-5920-D964-282B-880F6000FBDB}"/>
              </a:ext>
            </a:extLst>
          </p:cNvPr>
          <p:cNvGrpSpPr/>
          <p:nvPr/>
        </p:nvGrpSpPr>
        <p:grpSpPr>
          <a:xfrm>
            <a:off x="5285619" y="5544257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A427B2-AA70-E12F-051F-CF98A821BCE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0BC0B0D-AC80-B547-F962-B04699F185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F1A64F-0393-4974-F3E1-BD043D9C64E6}"/>
              </a:ext>
            </a:extLst>
          </p:cNvPr>
          <p:cNvGrpSpPr/>
          <p:nvPr/>
        </p:nvGrpSpPr>
        <p:grpSpPr>
          <a:xfrm>
            <a:off x="3523548" y="3806512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9E7934-47A6-46CE-366B-11BAC5D71C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73BB7F6-0671-0712-36DA-0D9D348D6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44D055-FF9B-42B6-2915-2930C5248D76}"/>
              </a:ext>
            </a:extLst>
          </p:cNvPr>
          <p:cNvGrpSpPr/>
          <p:nvPr/>
        </p:nvGrpSpPr>
        <p:grpSpPr>
          <a:xfrm>
            <a:off x="5726618" y="5766746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9C7ED6-3600-6EB0-5D92-0B2D7A956C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3E06DE-C631-E985-D531-A3F102872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BE6D8AA-FC4D-F043-2CEC-715201AF723E}"/>
              </a:ext>
            </a:extLst>
          </p:cNvPr>
          <p:cNvSpPr/>
          <p:nvPr/>
        </p:nvSpPr>
        <p:spPr>
          <a:xfrm>
            <a:off x="2259807" y="1523999"/>
            <a:ext cx="859632" cy="1762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8C609-87E9-D27C-E1E1-7C6C10A9B278}"/>
              </a:ext>
            </a:extLst>
          </p:cNvPr>
          <p:cNvSpPr txBox="1"/>
          <p:nvPr/>
        </p:nvSpPr>
        <p:spPr>
          <a:xfrm>
            <a:off x="5062875" y="2433075"/>
            <a:ext cx="369279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Vectorized Operations in NumPy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65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C560E2-AFE0-424F-825A-B33BA4E6C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86532"/>
            <a:ext cx="6114286" cy="51523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C1A0AB2-46A9-4879-B906-32BE0EB851FA}"/>
              </a:ext>
            </a:extLst>
          </p:cNvPr>
          <p:cNvSpPr/>
          <p:nvPr/>
        </p:nvSpPr>
        <p:spPr>
          <a:xfrm>
            <a:off x="4443673" y="3081463"/>
            <a:ext cx="3042977" cy="1283110"/>
          </a:xfrm>
          <a:prstGeom prst="wedgeRoundRectCallout">
            <a:avLst>
              <a:gd name="adj1" fmla="val -55903"/>
              <a:gd name="adj2" fmla="val 1149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Would you have guessed the stopping time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distribution</a:t>
            </a:r>
            <a:r>
              <a:rPr lang="en-US" b="1" dirty="0"/>
              <a:t> takes this shape?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9D517C-7DEE-4F16-AB94-09D0E904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BB28E-F886-4336-A657-6360EC410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660" y="1897569"/>
            <a:ext cx="3925218" cy="32517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08ED9D-5C68-FE92-7C90-C2DE38C1E2FB}"/>
              </a:ext>
            </a:extLst>
          </p:cNvPr>
          <p:cNvSpPr/>
          <p:nvPr/>
        </p:nvSpPr>
        <p:spPr>
          <a:xfrm>
            <a:off x="7111141" y="371113"/>
            <a:ext cx="1554111" cy="84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can take up to </a:t>
            </a:r>
            <a:r>
              <a:rPr lang="en-US" b="1" dirty="0">
                <a:solidFill>
                  <a:srgbClr val="FFFF00"/>
                </a:solidFill>
              </a:rPr>
              <a:t>30</a:t>
            </a:r>
            <a:r>
              <a:rPr lang="en-US" dirty="0"/>
              <a:t> secs</a:t>
            </a:r>
          </a:p>
        </p:txBody>
      </p:sp>
    </p:spTree>
    <p:extLst>
      <p:ext uri="{BB962C8B-B14F-4D97-AF65-F5344CB8AC3E}">
        <p14:creationId xmlns:p14="http://schemas.microsoft.com/office/powerpoint/2010/main" val="158799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Your scientist/mentor/PI wants you to create a Python program to display a </a:t>
                </a:r>
                <a:r>
                  <a:rPr lang="en-US" sz="2400" b="1" dirty="0"/>
                  <a:t>2D</a:t>
                </a:r>
                <a:r>
                  <a:rPr lang="en-US" sz="2400" dirty="0"/>
                  <a:t> Cartesian plot of a meandering path</a:t>
                </a:r>
              </a:p>
              <a:p>
                <a:r>
                  <a:rPr lang="en-US" sz="2400" dirty="0"/>
                  <a:t>The walker starts at the (0,0) origin and takes one step at a time</a:t>
                </a:r>
              </a:p>
              <a:p>
                <a:r>
                  <a:rPr lang="en-US" sz="2400" dirty="0"/>
                  <a:t>At each step, the walker picks a random angle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uniform</a:t>
                </a:r>
                <a:r>
                  <a:rPr lang="en-US" sz="2400" dirty="0"/>
                  <a:t> distribution) within the interval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moves (from its current position) a distance of 1 in that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radial</a:t>
                </a:r>
                <a:r>
                  <a:rPr lang="en-US" sz="2400" dirty="0"/>
                  <a:t> direction</a:t>
                </a:r>
              </a:p>
              <a:p>
                <a:r>
                  <a:rPr lang="en-US" sz="2400" dirty="0"/>
                  <a:t>Your boss wants your program to show the entire journey of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10,000</a:t>
                </a:r>
                <a:r>
                  <a:rPr lang="en-US" sz="2400" dirty="0"/>
                  <a:t> random steps in your plot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4E78B4-15D2-E2C6-E419-F8FE22C22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00" y="1478127"/>
            <a:ext cx="5731000" cy="5144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random_walk2d.py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BC622E1-0A9C-0C46-BC7C-E2780AA46305}"/>
              </a:ext>
            </a:extLst>
          </p:cNvPr>
          <p:cNvGrpSpPr/>
          <p:nvPr/>
        </p:nvGrpSpPr>
        <p:grpSpPr>
          <a:xfrm>
            <a:off x="3879234" y="1415382"/>
            <a:ext cx="1076632" cy="369332"/>
            <a:chOff x="4968362" y="2079211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1C777DA-C3EE-524E-A2AC-522DF0D48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FD697F-DFA4-EA09-ED26-D74D83B2B17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48AD74-9F45-C13C-AB9E-DE906B87BD2A}"/>
              </a:ext>
            </a:extLst>
          </p:cNvPr>
          <p:cNvGrpSpPr/>
          <p:nvPr/>
        </p:nvGrpSpPr>
        <p:grpSpPr>
          <a:xfrm>
            <a:off x="3698863" y="1602063"/>
            <a:ext cx="1076632" cy="369332"/>
            <a:chOff x="4704120" y="2356972"/>
            <a:chExt cx="1076632" cy="36933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7865BF-0C77-4406-D639-BBED8D8FF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16E98D-3BA9-10BB-F471-E17DA26F927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6C700AC-528B-FE54-6876-BD9DDE1D9E79}"/>
              </a:ext>
            </a:extLst>
          </p:cNvPr>
          <p:cNvGrpSpPr/>
          <p:nvPr/>
        </p:nvGrpSpPr>
        <p:grpSpPr>
          <a:xfrm>
            <a:off x="3865453" y="1990361"/>
            <a:ext cx="1068643" cy="369332"/>
            <a:chOff x="3647644" y="4910075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9F6962A-B55C-3D24-16BF-AD2F4E5DFB3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49F2577-6508-220E-888E-406776FCE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31144CC-7E96-828F-C94B-4D4F90F3F77B}"/>
              </a:ext>
            </a:extLst>
          </p:cNvPr>
          <p:cNvGrpSpPr/>
          <p:nvPr/>
        </p:nvGrpSpPr>
        <p:grpSpPr>
          <a:xfrm>
            <a:off x="7328421" y="2382178"/>
            <a:ext cx="1064340" cy="369332"/>
            <a:chOff x="3647644" y="5421073"/>
            <a:chExt cx="1064340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863636-8689-C4C7-C888-421683700F4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66BDDBE-99D8-DA5C-5ABB-336BF21DD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D63AE87-6FF1-9953-ED9C-2D122A71846C}"/>
              </a:ext>
            </a:extLst>
          </p:cNvPr>
          <p:cNvGrpSpPr/>
          <p:nvPr/>
        </p:nvGrpSpPr>
        <p:grpSpPr>
          <a:xfrm>
            <a:off x="4397356" y="3162425"/>
            <a:ext cx="1068643" cy="369332"/>
            <a:chOff x="3647644" y="5359159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69A8F8A-80EE-BE66-6B73-2CDC66CB9E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0561A40-D772-487A-F78A-6BF250B3D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F5D9CF-3BE6-33D4-C669-DCD4857D26A8}"/>
              </a:ext>
            </a:extLst>
          </p:cNvPr>
          <p:cNvGrpSpPr/>
          <p:nvPr/>
        </p:nvGrpSpPr>
        <p:grpSpPr>
          <a:xfrm>
            <a:off x="3135408" y="4313641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2099021-B1B2-2D63-DAB7-42927B4080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D99D46E-4627-2E3E-4A85-D9F8F828F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71450B-1175-4919-154E-1D5ECA35112E}"/>
              </a:ext>
            </a:extLst>
          </p:cNvPr>
          <p:cNvGrpSpPr/>
          <p:nvPr/>
        </p:nvGrpSpPr>
        <p:grpSpPr>
          <a:xfrm>
            <a:off x="5701981" y="4692637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21E912-A9C5-21D7-4788-4C893A1CB9B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ACA50E9-8111-676B-038B-1A8F7B2BF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6B617B0-CEB0-523A-54F1-CED6C3CCEAB0}"/>
              </a:ext>
            </a:extLst>
          </p:cNvPr>
          <p:cNvGrpSpPr/>
          <p:nvPr/>
        </p:nvGrpSpPr>
        <p:grpSpPr>
          <a:xfrm>
            <a:off x="5701981" y="4892423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B9CF88-ABCF-F1CD-F664-5DD7EDC60FC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A25F49F-B85B-CB1B-B886-0CFA9FBC5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FD9D3D4-69CD-D4E9-5AB3-7F8AE1E0299C}"/>
              </a:ext>
            </a:extLst>
          </p:cNvPr>
          <p:cNvGrpSpPr/>
          <p:nvPr/>
        </p:nvGrpSpPr>
        <p:grpSpPr>
          <a:xfrm>
            <a:off x="5169835" y="3787223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B2F2FF-25F0-67BA-FFE4-6E6806F1BC9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419C9B6-CFD9-B565-00A3-AF0D59B4C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6B0616F-0AD5-FB13-41AF-CF01EF7A548B}"/>
              </a:ext>
            </a:extLst>
          </p:cNvPr>
          <p:cNvGrpSpPr/>
          <p:nvPr/>
        </p:nvGrpSpPr>
        <p:grpSpPr>
          <a:xfrm>
            <a:off x="5919634" y="5265844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4375CD5-43B5-1B5A-793F-A59C3139AD4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80ACE49-F946-9DD0-E03A-0EAB32D31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3AF19A0-EFDD-7D6E-C960-CB534F9ED3A6}"/>
              </a:ext>
            </a:extLst>
          </p:cNvPr>
          <p:cNvSpPr/>
          <p:nvPr/>
        </p:nvSpPr>
        <p:spPr>
          <a:xfrm>
            <a:off x="2287485" y="5404970"/>
            <a:ext cx="448572" cy="13618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703A6BE-71E7-A44D-F696-0BAAC3907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"/>
          <a:stretch/>
        </p:blipFill>
        <p:spPr>
          <a:xfrm>
            <a:off x="314325" y="1508660"/>
            <a:ext cx="8515350" cy="50297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random_walk2d.py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0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Uniform Random Walk on 2-D Unit Lattice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Suppose the walker is confined to only taking </a:t>
            </a:r>
            <a:r>
              <a:rPr lang="en-US" sz="2400" b="1" dirty="0">
                <a:solidFill>
                  <a:srgbClr val="0070C0"/>
                </a:solidFill>
              </a:rPr>
              <a:t>unit</a:t>
            </a:r>
            <a:r>
              <a:rPr lang="en-US" sz="2400" dirty="0"/>
              <a:t> steps in the </a:t>
            </a:r>
            <a:r>
              <a:rPr lang="en-US" sz="2400" b="1" dirty="0">
                <a:solidFill>
                  <a:srgbClr val="00B050"/>
                </a:solidFill>
              </a:rPr>
              <a:t>four cardinal directions </a:t>
            </a:r>
            <a:r>
              <a:rPr lang="en-US" sz="2400" dirty="0"/>
              <a:t>so the walk only traverses the integer (lattice) coordinates of a 2-D grid</a:t>
            </a:r>
          </a:p>
          <a:p>
            <a:r>
              <a:rPr lang="en-US" sz="2400" dirty="0"/>
              <a:t>Imagine each walk starts at the origin </a:t>
            </a:r>
            <a:r>
              <a:rPr lang="en-US" sz="2400" b="1" dirty="0"/>
              <a:t>(0,0) </a:t>
            </a:r>
            <a:r>
              <a:rPr lang="en-US" sz="2400" dirty="0"/>
              <a:t>and that the total steps for each walk can vary from </a:t>
            </a:r>
            <a:r>
              <a:rPr lang="en-US" sz="2400" b="1" dirty="0">
                <a:solidFill>
                  <a:srgbClr val="7030A0"/>
                </a:solidFill>
              </a:rPr>
              <a:t>1 to 200</a:t>
            </a:r>
          </a:p>
          <a:p>
            <a:r>
              <a:rPr lang="en-US" sz="2400" dirty="0"/>
              <a:t>As </a:t>
            </a:r>
            <a:r>
              <a:rPr lang="en-US" sz="2400" i="1" dirty="0"/>
              <a:t>a function of the number of steps taken</a:t>
            </a:r>
            <a:r>
              <a:rPr lang="en-US" sz="2400" dirty="0"/>
              <a:t>, how far away from the origin (using Cartesian straight-line distance) will the </a:t>
            </a:r>
            <a:r>
              <a:rPr lang="en-US" sz="2400" u="sng" dirty="0"/>
              <a:t>average</a:t>
            </a:r>
            <a:r>
              <a:rPr lang="en-US" sz="2400" dirty="0"/>
              <a:t> walk end?</a:t>
            </a:r>
          </a:p>
          <a:p>
            <a:r>
              <a:rPr lang="en-US" sz="2400" dirty="0"/>
              <a:t>We will take 50,000 walks of each walk length (1 to 200) to compute the </a:t>
            </a:r>
            <a:r>
              <a:rPr lang="en-US" sz="2400" b="1" dirty="0"/>
              <a:t>average</a:t>
            </a:r>
            <a:r>
              <a:rPr lang="en-US" sz="2400" dirty="0"/>
              <a:t> final Euclidian distance from the origin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3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78728-3EB0-5407-0F52-58F4ECA0E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1557968"/>
            <a:ext cx="6990476" cy="507619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49838F-7997-0FAE-448B-168791AD3BA4}"/>
              </a:ext>
            </a:extLst>
          </p:cNvPr>
          <p:cNvGrpSpPr/>
          <p:nvPr/>
        </p:nvGrpSpPr>
        <p:grpSpPr>
          <a:xfrm>
            <a:off x="4553991" y="1745611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F121674-C6AA-EF53-92EC-7169E9709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6BF72E-4FBD-0340-6D4F-3467B37CEB9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C355E9-02CB-2878-A21D-7CB0B83C00AD}"/>
              </a:ext>
            </a:extLst>
          </p:cNvPr>
          <p:cNvGrpSpPr/>
          <p:nvPr/>
        </p:nvGrpSpPr>
        <p:grpSpPr>
          <a:xfrm>
            <a:off x="2743178" y="2386793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3A77E27-BADC-B947-7765-68D3EE497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85B76F-369B-9619-6367-F818D01181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D12820-96BE-094D-09DA-373BD866447A}"/>
              </a:ext>
            </a:extLst>
          </p:cNvPr>
          <p:cNvGrpSpPr/>
          <p:nvPr/>
        </p:nvGrpSpPr>
        <p:grpSpPr>
          <a:xfrm>
            <a:off x="3357966" y="3045959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0561D9-377C-BA9E-CAEB-E9DFE556E4D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5250849-6D6C-D3E8-B97B-71EAED9C3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72CF86-CC95-AC04-E371-E9342AE7C13D}"/>
              </a:ext>
            </a:extLst>
          </p:cNvPr>
          <p:cNvGrpSpPr/>
          <p:nvPr/>
        </p:nvGrpSpPr>
        <p:grpSpPr>
          <a:xfrm>
            <a:off x="3631185" y="3701045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0E6FC7-6673-31C4-57E3-F04385DC801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486D68B-44AE-B1DE-F702-10B2C0D89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1F677D-F12F-EF53-F32C-7780DFD1F473}"/>
              </a:ext>
            </a:extLst>
          </p:cNvPr>
          <p:cNvGrpSpPr/>
          <p:nvPr/>
        </p:nvGrpSpPr>
        <p:grpSpPr>
          <a:xfrm>
            <a:off x="7295755" y="4565444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6EFF25-D3A9-2794-DFB8-D33C59A01AA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4B364D9-0D82-ABB2-9F4B-8FCD2469D2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0AC74-4FBF-BCD0-5EBB-334A7B19C50B}"/>
              </a:ext>
            </a:extLst>
          </p:cNvPr>
          <p:cNvGrpSpPr/>
          <p:nvPr/>
        </p:nvGrpSpPr>
        <p:grpSpPr>
          <a:xfrm>
            <a:off x="6153459" y="4997925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D0D879-7F62-6ED8-B72B-F503687FEC7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ED54EE3-CBBF-49A0-3FC8-A261C7544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F74187-89FC-88B2-5779-52086B46FE0E}"/>
              </a:ext>
            </a:extLst>
          </p:cNvPr>
          <p:cNvGrpSpPr/>
          <p:nvPr/>
        </p:nvGrpSpPr>
        <p:grpSpPr>
          <a:xfrm>
            <a:off x="5310928" y="5645032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F6CC6E-3DA9-CB5E-5983-164CC9B11E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95DE3F-A201-8EC0-499B-5CD7FAD94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63DA89-DAB7-AE92-2ADB-E1C4C21663FB}"/>
              </a:ext>
            </a:extLst>
          </p:cNvPr>
          <p:cNvGrpSpPr/>
          <p:nvPr/>
        </p:nvGrpSpPr>
        <p:grpSpPr>
          <a:xfrm>
            <a:off x="4449215" y="5862302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94B1D2-31BF-DF6F-CAAA-493B06DE13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BD87C78-827F-89E5-7288-63231333F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5F54829-287D-271A-01DC-581A259DC971}"/>
              </a:ext>
            </a:extLst>
          </p:cNvPr>
          <p:cNvGrpSpPr/>
          <p:nvPr/>
        </p:nvGrpSpPr>
        <p:grpSpPr>
          <a:xfrm>
            <a:off x="7888223" y="4770561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8CB676-A847-E59E-BDD7-ABE5077958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50BFD45-C53D-A960-263B-FD40AFBEFB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605F7B-B80F-7F46-6356-053FB528C524}"/>
              </a:ext>
            </a:extLst>
          </p:cNvPr>
          <p:cNvGrpSpPr/>
          <p:nvPr/>
        </p:nvGrpSpPr>
        <p:grpSpPr>
          <a:xfrm>
            <a:off x="4860536" y="6295701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815CB2-6B4F-0F66-8D70-3EEC103A592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9A584B-937D-9FAC-1BC5-92F7224B3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6619C69-13E8-11AC-F936-D145D5728F0C}"/>
              </a:ext>
            </a:extLst>
          </p:cNvPr>
          <p:cNvSpPr/>
          <p:nvPr/>
        </p:nvSpPr>
        <p:spPr>
          <a:xfrm>
            <a:off x="4312454" y="4855820"/>
            <a:ext cx="1094585" cy="20904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DC91DC-F9D6-E343-DCAE-3EE3D5A8AA7A}"/>
              </a:ext>
            </a:extLst>
          </p:cNvPr>
          <p:cNvSpPr/>
          <p:nvPr/>
        </p:nvSpPr>
        <p:spPr>
          <a:xfrm>
            <a:off x="2097555" y="5710184"/>
            <a:ext cx="937953" cy="20904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DC6207-BFE6-0F59-D01F-0E7FFA0CC4DF}"/>
              </a:ext>
            </a:extLst>
          </p:cNvPr>
          <p:cNvSpPr/>
          <p:nvPr/>
        </p:nvSpPr>
        <p:spPr>
          <a:xfrm>
            <a:off x="5010150" y="5078067"/>
            <a:ext cx="1143310" cy="20904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9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0916B-F4EC-6653-1598-08ACB0E7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28" y="1557968"/>
            <a:ext cx="7457143" cy="358095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5DBBE44-8BA1-16EE-FE55-5BE40412CF81}"/>
              </a:ext>
            </a:extLst>
          </p:cNvPr>
          <p:cNvGrpSpPr/>
          <p:nvPr/>
        </p:nvGrpSpPr>
        <p:grpSpPr>
          <a:xfrm>
            <a:off x="8157624" y="1745406"/>
            <a:ext cx="715450" cy="369332"/>
            <a:chOff x="4968362" y="2079211"/>
            <a:chExt cx="715450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D2CEC78-435C-FC33-081F-B8DA334DB7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089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DB3950-478A-9AE4-5219-F146BD0E0127}"/>
                </a:ext>
              </a:extLst>
            </p:cNvPr>
            <p:cNvSpPr txBox="1"/>
            <p:nvPr/>
          </p:nvSpPr>
          <p:spPr>
            <a:xfrm>
              <a:off x="5300354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1B9B55-B75A-88EF-E573-376A2752B679}"/>
              </a:ext>
            </a:extLst>
          </p:cNvPr>
          <p:cNvGrpSpPr/>
          <p:nvPr/>
        </p:nvGrpSpPr>
        <p:grpSpPr>
          <a:xfrm>
            <a:off x="7302875" y="2643544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F48C6C-06E0-3998-9756-E2707AC54A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FB237A-F417-F944-E0CA-6E75BB8855A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1BC1CA-A249-2539-63C6-17226AA98ED0}"/>
              </a:ext>
            </a:extLst>
          </p:cNvPr>
          <p:cNvGrpSpPr/>
          <p:nvPr/>
        </p:nvGrpSpPr>
        <p:grpSpPr>
          <a:xfrm>
            <a:off x="3795550" y="3065393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0E02A1-4B6A-27F9-46B9-E3FE0CE8950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0CA820-39E9-5C42-95CA-460E8B2B4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F08B4E-068B-1913-E32D-8DE57E601BCD}"/>
              </a:ext>
            </a:extLst>
          </p:cNvPr>
          <p:cNvGrpSpPr/>
          <p:nvPr/>
        </p:nvGrpSpPr>
        <p:grpSpPr>
          <a:xfrm>
            <a:off x="7014548" y="3511928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8ADE70-B2C8-924A-0AE8-FB57060AA88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9F1BC57-379E-376C-A862-2868F9BA1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DCCBA8-9C29-B511-3B42-113D8EBEBDDE}"/>
              </a:ext>
            </a:extLst>
          </p:cNvPr>
          <p:cNvGrpSpPr/>
          <p:nvPr/>
        </p:nvGrpSpPr>
        <p:grpSpPr>
          <a:xfrm>
            <a:off x="5451966" y="3941220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E8391A-95D5-FC0D-5731-9430F02187A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A8C0C87-17AC-4C45-CCC9-15DD17140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18EF7A5-54AF-4113-2DC5-CD72BE576C43}"/>
              </a:ext>
            </a:extLst>
          </p:cNvPr>
          <p:cNvSpPr txBox="1"/>
          <p:nvPr/>
        </p:nvSpPr>
        <p:spPr>
          <a:xfrm>
            <a:off x="843428" y="5501390"/>
            <a:ext cx="26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 = Direction (E/W or N/S)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E517D3-6BC4-6FBA-47B6-9E4CE8E28F6B}"/>
              </a:ext>
            </a:extLst>
          </p:cNvPr>
          <p:cNvGrpSpPr/>
          <p:nvPr/>
        </p:nvGrpSpPr>
        <p:grpSpPr>
          <a:xfrm>
            <a:off x="6582816" y="4150810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60A792-5640-DE39-2A76-D8CD398013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97EE25C-9CA1-2AE2-9898-2125FC973F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C33BD9-EABF-5006-8C78-55720CA2AFEB}"/>
              </a:ext>
            </a:extLst>
          </p:cNvPr>
          <p:cNvSpPr txBox="1"/>
          <p:nvPr/>
        </p:nvSpPr>
        <p:spPr>
          <a:xfrm>
            <a:off x="843428" y="5987019"/>
            <a:ext cx="310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steps[] = Distance (E/W or N/S)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E09E4A-75F2-98B8-CE6F-1DD2728EC5AF}"/>
              </a:ext>
            </a:extLst>
          </p:cNvPr>
          <p:cNvGrpSpPr/>
          <p:nvPr/>
        </p:nvGrpSpPr>
        <p:grpSpPr>
          <a:xfrm>
            <a:off x="6346540" y="4366336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B9671E-6B25-ABD5-34D9-9E4592ABE7D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BFE50F-D231-A279-5AC3-D044DD57D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28DC3A-8696-7BA4-574A-A3D42C728A47}"/>
              </a:ext>
            </a:extLst>
          </p:cNvPr>
          <p:cNvGrpSpPr/>
          <p:nvPr/>
        </p:nvGrpSpPr>
        <p:grpSpPr>
          <a:xfrm>
            <a:off x="5124839" y="458686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C5E9F8-6AA4-4B5A-5C13-3260EA18FE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839C4D9-93F0-E3E7-7483-C46A324AC0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7CD1B-7710-F934-379D-D194BFBD49E1}"/>
              </a:ext>
            </a:extLst>
          </p:cNvPr>
          <p:cNvGrpSpPr/>
          <p:nvPr/>
        </p:nvGrpSpPr>
        <p:grpSpPr>
          <a:xfrm>
            <a:off x="2676346" y="480900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8793955-E082-E091-A740-FE84BFACF7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75C4277-B49F-1CAE-D610-95309D308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255DFD0-7F50-A5B2-B301-A6D039052883}"/>
              </a:ext>
            </a:extLst>
          </p:cNvPr>
          <p:cNvSpPr/>
          <p:nvPr/>
        </p:nvSpPr>
        <p:spPr>
          <a:xfrm>
            <a:off x="6457950" y="1828800"/>
            <a:ext cx="1620938" cy="22199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BFB8B0-931F-16AE-C1F8-FD275CA99086}"/>
              </a:ext>
            </a:extLst>
          </p:cNvPr>
          <p:cNvSpPr txBox="1"/>
          <p:nvPr/>
        </p:nvSpPr>
        <p:spPr>
          <a:xfrm>
            <a:off x="4864192" y="5454503"/>
            <a:ext cx="3293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Normalized</a:t>
            </a:r>
            <a:r>
              <a:rPr lang="en-US" b="1" dirty="0"/>
              <a:t> distance </a:t>
            </a:r>
            <a:r>
              <a:rPr lang="en-US" dirty="0"/>
              <a:t>= Total Distance (for that walk length) / Number of Walks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3F1C81-D5B6-177C-995F-095D459AA17D}"/>
              </a:ext>
            </a:extLst>
          </p:cNvPr>
          <p:cNvSpPr/>
          <p:nvPr/>
        </p:nvSpPr>
        <p:spPr>
          <a:xfrm>
            <a:off x="3389137" y="4220903"/>
            <a:ext cx="2511738" cy="22199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37C77E-09C3-58C3-C274-0B7F61AF8057}"/>
              </a:ext>
            </a:extLst>
          </p:cNvPr>
          <p:cNvSpPr/>
          <p:nvPr/>
        </p:nvSpPr>
        <p:spPr>
          <a:xfrm>
            <a:off x="5934846" y="4222037"/>
            <a:ext cx="585763" cy="22199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8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8" grpId="0" animBg="1"/>
      <p:bldP spid="35" grpId="0"/>
      <p:bldP spid="36" grpId="0" animBg="1"/>
      <p:bldP spid="3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3BE41-0F1F-B19E-721B-8E584ADA7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32" y="1557968"/>
            <a:ext cx="7533333" cy="164761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D420CA2-E878-BF6F-401B-8E4A0C785D7D}"/>
              </a:ext>
            </a:extLst>
          </p:cNvPr>
          <p:cNvGrpSpPr/>
          <p:nvPr/>
        </p:nvGrpSpPr>
        <p:grpSpPr>
          <a:xfrm>
            <a:off x="1339551" y="4046616"/>
            <a:ext cx="1200473" cy="1979497"/>
            <a:chOff x="271052" y="714716"/>
            <a:chExt cx="1200473" cy="19794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4F7EE2-D26F-13DE-6AFD-479CCB50D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040" y="714716"/>
              <a:ext cx="1150496" cy="13077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53CE27-C60A-324F-1651-54DB4574615F}"/>
                </a:ext>
              </a:extLst>
            </p:cNvPr>
            <p:cNvSpPr txBox="1"/>
            <p:nvPr/>
          </p:nvSpPr>
          <p:spPr>
            <a:xfrm>
              <a:off x="271052" y="2047882"/>
              <a:ext cx="1200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Carl Friedrich </a:t>
              </a:r>
              <a:r>
                <a:rPr lang="en-US" sz="1200" b="1" i="0" dirty="0">
                  <a:solidFill>
                    <a:srgbClr val="000000"/>
                  </a:solidFill>
                  <a:effectLst/>
                  <a:latin typeface="Linux Libertine"/>
                </a:rPr>
                <a:t>Gauss</a:t>
              </a:r>
            </a:p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(1777-1855)</a:t>
              </a:r>
              <a:endParaRPr lang="en-US" sz="1200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A020DCB-83B2-D88D-9E2A-C7AD150EA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053" y="3351253"/>
            <a:ext cx="4062396" cy="337022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0838C01-7DA7-C489-7466-5FCB7120D137}"/>
              </a:ext>
            </a:extLst>
          </p:cNvPr>
          <p:cNvGrpSpPr/>
          <p:nvPr/>
        </p:nvGrpSpPr>
        <p:grpSpPr>
          <a:xfrm>
            <a:off x="8245968" y="1578856"/>
            <a:ext cx="715450" cy="369332"/>
            <a:chOff x="4968362" y="2079211"/>
            <a:chExt cx="715450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6D79314-75F7-A807-80AD-28E612C8B4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089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8B43E5-A9D9-56E9-89A4-7E1969625572}"/>
                </a:ext>
              </a:extLst>
            </p:cNvPr>
            <p:cNvSpPr txBox="1"/>
            <p:nvPr/>
          </p:nvSpPr>
          <p:spPr>
            <a:xfrm>
              <a:off x="5300354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B0BB9D-0610-E846-46B5-9F31761E3CDD}"/>
              </a:ext>
            </a:extLst>
          </p:cNvPr>
          <p:cNvGrpSpPr/>
          <p:nvPr/>
        </p:nvGrpSpPr>
        <p:grpSpPr>
          <a:xfrm>
            <a:off x="6463796" y="201994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D8F176E-085B-0A58-793C-28F8A166C7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7D0074-6341-22CC-C4FC-A261D625E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FCB355-0122-FB2D-4DB2-D91C890DC058}"/>
              </a:ext>
            </a:extLst>
          </p:cNvPr>
          <p:cNvGrpSpPr/>
          <p:nvPr/>
        </p:nvGrpSpPr>
        <p:grpSpPr>
          <a:xfrm>
            <a:off x="5197129" y="2223788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FCF66A-5C59-2A6D-AC45-986E6502B4A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031B177-B862-3BCE-230E-F102E5264B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50FF2A-6714-2728-9C77-0BF667E50026}"/>
              </a:ext>
            </a:extLst>
          </p:cNvPr>
          <p:cNvGrpSpPr/>
          <p:nvPr/>
        </p:nvGrpSpPr>
        <p:grpSpPr>
          <a:xfrm>
            <a:off x="5028379" y="245963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2E9F7E-B768-EB44-69E4-9C5623E0D2A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6DFCB5E-6DE5-53A6-97A1-4E5359BEBE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7CA6F7-D6C0-B182-F5AC-80284709F2C1}"/>
              </a:ext>
            </a:extLst>
          </p:cNvPr>
          <p:cNvGrpSpPr/>
          <p:nvPr/>
        </p:nvGrpSpPr>
        <p:grpSpPr>
          <a:xfrm>
            <a:off x="1834221" y="2672740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CD3ABF-E6F0-E11D-8EEF-CE06F01765D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7A598EB-743E-C383-8AB7-19EAD07A29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F063B5-A7E5-4D37-7980-4DF85253057A}"/>
              </a:ext>
            </a:extLst>
          </p:cNvPr>
          <p:cNvGrpSpPr/>
          <p:nvPr/>
        </p:nvGrpSpPr>
        <p:grpSpPr>
          <a:xfrm>
            <a:off x="2281545" y="2878224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50B874-ADE3-6934-5B1C-7522B06A5D3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C43A119-A588-7D8A-5C29-8E5CDB5C9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A72AE91-D2C3-8162-3E14-1730EF7F5A08}"/>
              </a:ext>
            </a:extLst>
          </p:cNvPr>
          <p:cNvSpPr/>
          <p:nvPr/>
        </p:nvSpPr>
        <p:spPr>
          <a:xfrm>
            <a:off x="1339551" y="2308485"/>
            <a:ext cx="264021" cy="21573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D49681-1A13-0344-638C-C6BAECF945E2}"/>
              </a:ext>
            </a:extLst>
          </p:cNvPr>
          <p:cNvSpPr/>
          <p:nvPr/>
        </p:nvSpPr>
        <p:spPr>
          <a:xfrm>
            <a:off x="6453188" y="1652679"/>
            <a:ext cx="1725408" cy="21573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6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DD1B5-B032-CD82-46E2-BE17825CA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62" y="1557968"/>
            <a:ext cx="5590476" cy="421904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7E92A6E-ADA3-70FC-FEE2-6F0F1FBDB9FC}"/>
              </a:ext>
            </a:extLst>
          </p:cNvPr>
          <p:cNvGrpSpPr/>
          <p:nvPr/>
        </p:nvGrpSpPr>
        <p:grpSpPr>
          <a:xfrm>
            <a:off x="4297722" y="150602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CA53471-7F79-7BD9-76E0-97F7D0432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264B40-8182-D637-4CA0-9FA58F86CFD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E730122-735A-9F3E-50A7-7E3DD3B8D137}"/>
              </a:ext>
            </a:extLst>
          </p:cNvPr>
          <p:cNvGrpSpPr/>
          <p:nvPr/>
        </p:nvGrpSpPr>
        <p:grpSpPr>
          <a:xfrm>
            <a:off x="4169922" y="1742634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4D861ED-C92D-8C35-8401-1AB3C3AD9C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40DBCA-BCD3-3D48-B43D-2690C7FD872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FFF0C6-C286-E649-6C9A-88B799879C5E}"/>
              </a:ext>
            </a:extLst>
          </p:cNvPr>
          <p:cNvGrpSpPr/>
          <p:nvPr/>
        </p:nvGrpSpPr>
        <p:grpSpPr>
          <a:xfrm>
            <a:off x="3803042" y="3044678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B24AB6-2D2B-3D9D-EE19-C69801740C0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98DE63F-89F2-1FC6-3192-3B9B55DFC2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CDCA62-09B7-E9E2-B657-134F4D80A7E8}"/>
              </a:ext>
            </a:extLst>
          </p:cNvPr>
          <p:cNvGrpSpPr/>
          <p:nvPr/>
        </p:nvGrpSpPr>
        <p:grpSpPr>
          <a:xfrm>
            <a:off x="6156896" y="3272187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223021-B05B-6B41-C416-B7B57D834AE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413EA22-5B84-77DC-863A-E51199361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997603-825E-7A78-CCD8-E5C589460E93}"/>
              </a:ext>
            </a:extLst>
          </p:cNvPr>
          <p:cNvGrpSpPr/>
          <p:nvPr/>
        </p:nvGrpSpPr>
        <p:grpSpPr>
          <a:xfrm>
            <a:off x="6763285" y="3490321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FD7C25-CA52-8C58-92AC-CD3D35F8D96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38B737-C988-23E1-6CA9-5C0731372B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0D0723-801C-0BDC-0539-C58CBB106B6E}"/>
              </a:ext>
            </a:extLst>
          </p:cNvPr>
          <p:cNvGrpSpPr/>
          <p:nvPr/>
        </p:nvGrpSpPr>
        <p:grpSpPr>
          <a:xfrm>
            <a:off x="6840882" y="3693464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0E1F91-A5C0-E9B8-700F-EFC08793D41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E73D30-EFC8-3196-B590-AA64DC2E1C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726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random_walk_lattice.py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E4F3E-7EE3-B8E6-6B24-5A5E9AEC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74" y="1601813"/>
            <a:ext cx="7800252" cy="3884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EE35AA-6BC7-DE53-4E69-87A0BD08B6C4}"/>
                  </a:ext>
                </a:extLst>
              </p:cNvPr>
              <p:cNvSpPr txBox="1"/>
              <p:nvPr/>
            </p:nvSpPr>
            <p:spPr>
              <a:xfrm>
                <a:off x="2203554" y="5734465"/>
                <a:ext cx="1236557" cy="557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EE35AA-6BC7-DE53-4E69-87A0BD08B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554" y="5734465"/>
                <a:ext cx="1236557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9664ED-A6C7-1813-2EBE-FEDDE7EE74BE}"/>
                  </a:ext>
                </a:extLst>
              </p:cNvPr>
              <p:cNvSpPr txBox="1"/>
              <p:nvPr/>
            </p:nvSpPr>
            <p:spPr>
              <a:xfrm>
                <a:off x="6146100" y="5778099"/>
                <a:ext cx="1442126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𝑎𝑣𝑔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9664ED-A6C7-1813-2EBE-FEDDE7EE7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00" y="5778099"/>
                <a:ext cx="1442126" cy="4706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D8B2655-9345-112E-F2B6-2F68E6053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088" y="4245429"/>
            <a:ext cx="1952381" cy="18095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609FB98-A40F-B932-7697-A80DD3BF7624}"/>
              </a:ext>
            </a:extLst>
          </p:cNvPr>
          <p:cNvSpPr/>
          <p:nvPr/>
        </p:nvSpPr>
        <p:spPr>
          <a:xfrm rot="10800000">
            <a:off x="3841228" y="5932156"/>
            <a:ext cx="2173575" cy="1625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F31932-5440-FF14-50E2-F1805645F402}"/>
              </a:ext>
            </a:extLst>
          </p:cNvPr>
          <p:cNvSpPr/>
          <p:nvPr/>
        </p:nvSpPr>
        <p:spPr>
          <a:xfrm>
            <a:off x="2106118" y="5666282"/>
            <a:ext cx="1528997" cy="690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BD81A7-71E5-0664-A860-14FD437C8232}"/>
                  </a:ext>
                </a:extLst>
              </p:cNvPr>
              <p:cNvSpPr txBox="1"/>
              <p:nvPr/>
            </p:nvSpPr>
            <p:spPr>
              <a:xfrm>
                <a:off x="6422117" y="6354374"/>
                <a:ext cx="1546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BD81A7-71E5-0664-A860-14FD437C8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117" y="6354374"/>
                <a:ext cx="1546321" cy="276999"/>
              </a:xfrm>
              <a:prstGeom prst="rect">
                <a:avLst/>
              </a:prstGeom>
              <a:blipFill>
                <a:blip r:embed="rId6"/>
                <a:stretch>
                  <a:fillRect l="-1575" t="-2174" r="-433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2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 animBg="1"/>
      <p:bldP spid="1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0AF49E2-BE95-A14A-F3C3-9CC395BF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469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FB5A52-EC7E-B69C-0F92-588E948DB19B}"/>
              </a:ext>
            </a:extLst>
          </p:cNvPr>
          <p:cNvGrpSpPr/>
          <p:nvPr/>
        </p:nvGrpSpPr>
        <p:grpSpPr>
          <a:xfrm>
            <a:off x="5641243" y="136332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6185134-81AD-EA3A-A30C-D4ACC6E19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B77973-F26B-3CCA-84C1-20509C869F3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68DE0867-BAF8-C1FB-784D-86F7B47BFC8F}"/>
              </a:ext>
            </a:extLst>
          </p:cNvPr>
          <p:cNvSpPr/>
          <p:nvPr/>
        </p:nvSpPr>
        <p:spPr>
          <a:xfrm>
            <a:off x="7465102" y="2330970"/>
            <a:ext cx="1506511" cy="936886"/>
          </a:xfrm>
          <a:prstGeom prst="wedgeRoundRectCallout">
            <a:avLst>
              <a:gd name="adj1" fmla="val -48196"/>
              <a:gd name="adj2" fmla="val -1239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</a:t>
            </a:r>
            <a:r>
              <a:rPr lang="en-US" b="1" dirty="0">
                <a:solidFill>
                  <a:srgbClr val="FFFF00"/>
                </a:solidFill>
              </a:rPr>
              <a:t>must</a:t>
            </a:r>
            <a:r>
              <a:rPr lang="en-US" dirty="0"/>
              <a:t> </a:t>
            </a:r>
            <a:r>
              <a:rPr lang="en-US" u="sng" dirty="0"/>
              <a:t>close</a:t>
            </a:r>
            <a:r>
              <a:rPr lang="en-US" dirty="0"/>
              <a:t> the plot window</a:t>
            </a:r>
          </a:p>
        </p:txBody>
      </p:sp>
    </p:spTree>
    <p:extLst>
      <p:ext uri="{BB962C8B-B14F-4D97-AF65-F5344CB8AC3E}">
        <p14:creationId xmlns:p14="http://schemas.microsoft.com/office/powerpoint/2010/main" val="42467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Higher Dimensional Uniform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Random Walks on a Unit Lattice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must the code be modified to measure lattice walk statistics in </a:t>
            </a:r>
            <a:r>
              <a:rPr lang="en-US" sz="2400" b="1" dirty="0">
                <a:solidFill>
                  <a:srgbClr val="7030A0"/>
                </a:solidFill>
              </a:rPr>
              <a:t>dimensions &gt; 2 </a:t>
            </a:r>
            <a:r>
              <a:rPr lang="en-US" sz="2400" dirty="0"/>
              <a:t>?</a:t>
            </a:r>
          </a:p>
          <a:p>
            <a:r>
              <a:rPr lang="en-US" sz="2400" dirty="0"/>
              <a:t>Can we develop a </a:t>
            </a:r>
            <a:r>
              <a:rPr lang="en-US" sz="2400" b="1" dirty="0">
                <a:solidFill>
                  <a:srgbClr val="FF0000"/>
                </a:solidFill>
              </a:rPr>
              <a:t>closed-form (analytic) formula </a:t>
            </a:r>
            <a:r>
              <a:rPr lang="en-US" sz="2400" dirty="0"/>
              <a:t>to provide the exact average stopping distance for any length walk in any number of dimensions?</a:t>
            </a:r>
          </a:p>
          <a:p>
            <a:r>
              <a:rPr lang="en-US" sz="2400" dirty="0"/>
              <a:t>In the most general sense, can we estimate the average distance traveled along lattices with </a:t>
            </a:r>
            <a:r>
              <a:rPr lang="en-US" sz="2400" b="1" i="1" dirty="0">
                <a:solidFill>
                  <a:srgbClr val="00B050"/>
                </a:solidFill>
              </a:rPr>
              <a:t>fractional</a:t>
            </a:r>
            <a:r>
              <a:rPr lang="en-US" sz="2400" b="1" dirty="0">
                <a:solidFill>
                  <a:srgbClr val="00B050"/>
                </a:solidFill>
              </a:rPr>
              <a:t> dimensions</a:t>
            </a:r>
            <a:r>
              <a:rPr lang="en-US" sz="2400" dirty="0"/>
              <a:t>?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23" y="1807125"/>
            <a:ext cx="3503458" cy="350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85792" y="1889166"/>
                <a:ext cx="402955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FFC000"/>
                    </a:solidFill>
                  </a:rPr>
                  <a:t>Centroid</a:t>
                </a:r>
                <a:r>
                  <a:rPr lang="en-US" sz="2400" dirty="0"/>
                  <a:t> = center of mass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Circumcenter</a:t>
                </a:r>
                <a:r>
                  <a:rPr lang="en-US" sz="2400" dirty="0"/>
                  <a:t> = intersection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side</a:t>
                </a:r>
                <a:r>
                  <a:rPr lang="en-US" sz="2400" dirty="0"/>
                  <a:t> bisectors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Orthocenter</a:t>
                </a:r>
                <a:r>
                  <a:rPr lang="en-US" sz="2400" dirty="0"/>
                  <a:t> = intersection of the altitudes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792" y="1889166"/>
                <a:ext cx="4029558" cy="2677656"/>
              </a:xfrm>
              <a:prstGeom prst="rect">
                <a:avLst/>
              </a:prstGeom>
              <a:blipFill>
                <a:blip r:embed="rId3"/>
                <a:stretch>
                  <a:fillRect l="-2118" t="-1822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1E84349-B52A-AD06-17F7-8A82C897D75B}"/>
              </a:ext>
            </a:extLst>
          </p:cNvPr>
          <p:cNvSpPr txBox="1"/>
          <p:nvPr/>
        </p:nvSpPr>
        <p:spPr>
          <a:xfrm>
            <a:off x="4734081" y="4765299"/>
            <a:ext cx="34477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Euler Line gives a unique statistical fingerprint for a triangle and is used in facial image recognition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10170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74" y="1550830"/>
            <a:ext cx="4902252" cy="48948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4695D50-5429-7F53-FC25-D70D6619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40290-BB59-7C9B-4098-3ACAA49EB335}"/>
              </a:ext>
            </a:extLst>
          </p:cNvPr>
          <p:cNvSpPr/>
          <p:nvPr/>
        </p:nvSpPr>
        <p:spPr>
          <a:xfrm>
            <a:off x="4219731" y="1690689"/>
            <a:ext cx="831954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77A2A0-3D01-BD41-FFD1-2426BA17A5C0}"/>
              </a:ext>
            </a:extLst>
          </p:cNvPr>
          <p:cNvSpPr/>
          <p:nvPr/>
        </p:nvSpPr>
        <p:spPr>
          <a:xfrm>
            <a:off x="4204741" y="2926311"/>
            <a:ext cx="532151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92F85D-886A-AE43-54CE-DA38943F02DE}"/>
              </a:ext>
            </a:extLst>
          </p:cNvPr>
          <p:cNvSpPr/>
          <p:nvPr/>
        </p:nvSpPr>
        <p:spPr>
          <a:xfrm>
            <a:off x="4219731" y="5604554"/>
            <a:ext cx="712033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47FD491-B8FF-9DF2-1C78-09BC06A62254}"/>
              </a:ext>
            </a:extLst>
          </p:cNvPr>
          <p:cNvCxnSpPr>
            <a:stCxn id="7" idx="3"/>
            <a:endCxn id="11" idx="3"/>
          </p:cNvCxnSpPr>
          <p:nvPr/>
        </p:nvCxnSpPr>
        <p:spPr>
          <a:xfrm flipH="1">
            <a:off x="4736892" y="1800968"/>
            <a:ext cx="314793" cy="1235622"/>
          </a:xfrm>
          <a:prstGeom prst="bentConnector3">
            <a:avLst>
              <a:gd name="adj1" fmla="val -72619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20F532E-4385-4861-68B9-AAD8B839814F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4736892" y="3036590"/>
            <a:ext cx="194872" cy="2678243"/>
          </a:xfrm>
          <a:prstGeom prst="bentConnector3">
            <a:avLst>
              <a:gd name="adj1" fmla="val 278846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4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34BDD5-F2CE-AE7F-977C-80E83DEEA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92" y="1574957"/>
            <a:ext cx="3267709" cy="3091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89DC2-78C7-77EF-5D06-67971651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861" y="1583499"/>
            <a:ext cx="3267709" cy="2172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3D68B3-6083-067B-2D0A-8601C0728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861" y="3966293"/>
            <a:ext cx="3744618" cy="250818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FB63580-37EF-7B48-5577-F40258FBE067}"/>
              </a:ext>
            </a:extLst>
          </p:cNvPr>
          <p:cNvGrpSpPr/>
          <p:nvPr/>
        </p:nvGrpSpPr>
        <p:grpSpPr>
          <a:xfrm>
            <a:off x="3248411" y="2715854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74D1AE8-47A6-DB10-0113-A93E6D2EE6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BB90DD-23FA-8ED1-7082-B4839B98B8F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CFF2FC-6316-EBF8-2951-496E7393A420}"/>
              </a:ext>
            </a:extLst>
          </p:cNvPr>
          <p:cNvGrpSpPr/>
          <p:nvPr/>
        </p:nvGrpSpPr>
        <p:grpSpPr>
          <a:xfrm>
            <a:off x="5684308" y="1786576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6BC6489-7BB0-EB53-904F-4C89C4F9F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F6C16F-CAA7-D5CE-077F-4BE86675D9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0085AA-2CF8-F01C-BEB1-460C560240DB}"/>
              </a:ext>
            </a:extLst>
          </p:cNvPr>
          <p:cNvGrpSpPr/>
          <p:nvPr/>
        </p:nvGrpSpPr>
        <p:grpSpPr>
          <a:xfrm>
            <a:off x="5676848" y="2993695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BF8876-E709-A6A2-99AE-3D0C2F08627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36787BA-DB1D-5692-6071-6EBDECAE4D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126DF0-517C-DCF7-02A2-71D659453FAF}"/>
              </a:ext>
            </a:extLst>
          </p:cNvPr>
          <p:cNvGrpSpPr/>
          <p:nvPr/>
        </p:nvGrpSpPr>
        <p:grpSpPr>
          <a:xfrm>
            <a:off x="8037767" y="5371362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A7A7E1-9788-A351-98B9-A8C209735B9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25F42F5-901D-869A-C90E-186B1B708A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B46443-6460-77D9-9F8B-11DBC6EA7BDE}"/>
              </a:ext>
            </a:extLst>
          </p:cNvPr>
          <p:cNvGrpSpPr/>
          <p:nvPr/>
        </p:nvGrpSpPr>
        <p:grpSpPr>
          <a:xfrm>
            <a:off x="6231456" y="6169581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C7D6D3-A345-3904-78E6-D77025B50CA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4F190D8-1EAE-85EE-0FDE-79BC390D91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201240C-DD15-2762-CDBE-E93FE3742039}"/>
              </a:ext>
            </a:extLst>
          </p:cNvPr>
          <p:cNvSpPr txBox="1"/>
          <p:nvPr/>
        </p:nvSpPr>
        <p:spPr>
          <a:xfrm>
            <a:off x="5864600" y="3301065"/>
            <a:ext cx="14642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>
                <a:solidFill>
                  <a:srgbClr val="7030A0"/>
                </a:solidFill>
              </a:rPr>
              <a:t>Radon</a:t>
            </a:r>
            <a:r>
              <a:rPr lang="en-US" dirty="0"/>
              <a:t> Line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135964-999D-BA5C-6D7F-523EF5991DD5}"/>
              </a:ext>
            </a:extLst>
          </p:cNvPr>
          <p:cNvSpPr txBox="1"/>
          <p:nvPr/>
        </p:nvSpPr>
        <p:spPr>
          <a:xfrm>
            <a:off x="498070" y="5246251"/>
            <a:ext cx="3006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dataclass</a:t>
            </a:r>
            <a:r>
              <a:rPr lang="en-US" dirty="0"/>
              <a:t> is like a </a:t>
            </a:r>
            <a:r>
              <a:rPr lang="en-US" b="1" dirty="0"/>
              <a:t>struct</a:t>
            </a:r>
            <a:r>
              <a:rPr lang="en-US" dirty="0"/>
              <a:t> in "C/C++" (a class with no methods/member functions)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F8A5539-EF99-944D-3CBB-713389847819}"/>
              </a:ext>
            </a:extLst>
          </p:cNvPr>
          <p:cNvSpPr/>
          <p:nvPr/>
        </p:nvSpPr>
        <p:spPr>
          <a:xfrm>
            <a:off x="5476876" y="4024732"/>
            <a:ext cx="524656" cy="2102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6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346671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classic equation for a line: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𝒎𝒙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cannot readily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vertical</a:t>
                </a:r>
                <a:r>
                  <a:rPr lang="en-US" sz="2400" dirty="0"/>
                  <a:t> line since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neither</a:t>
                </a:r>
                <a:r>
                  <a:rPr lang="en-US" sz="2400" dirty="0"/>
                  <a:t> of the two available unknowns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are coefficients of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term</a:t>
                </a: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Radon</a:t>
                </a:r>
                <a:r>
                  <a:rPr lang="en-US" sz="2400" dirty="0"/>
                  <a:t> projection is an equation also having only two unknowns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/>
                  <a:t> but it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can</a:t>
                </a:r>
                <a:r>
                  <a:rPr lang="en-US" sz="2400" dirty="0"/>
                  <a:t> represent </a:t>
                </a:r>
                <a:r>
                  <a:rPr lang="en-US" sz="2400" b="1" dirty="0"/>
                  <a:t>all </a:t>
                </a:r>
                <a:r>
                  <a:rPr lang="en-US" sz="2400" dirty="0"/>
                  <a:t>lines, including both horizontal </a:t>
                </a:r>
                <a:r>
                  <a:rPr lang="en-US" sz="2400" i="1" u="sng" dirty="0"/>
                  <a:t>and</a:t>
                </a:r>
                <a:r>
                  <a:rPr lang="en-US" sz="2400" dirty="0"/>
                  <a:t> vertical lines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−∞≤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≤∞, 0≤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3466718"/>
              </a:xfrm>
              <a:blipFill>
                <a:blip r:embed="rId2"/>
                <a:stretch>
                  <a:fillRect l="-1005" t="-2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71814-A5A6-438C-93CF-1773D17E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CC74AC-71E0-B41F-CB2E-C657E926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Radon Projection</a:t>
            </a:r>
          </a:p>
        </p:txBody>
      </p:sp>
    </p:spTree>
    <p:extLst>
      <p:ext uri="{BB962C8B-B14F-4D97-AF65-F5344CB8AC3E}">
        <p14:creationId xmlns:p14="http://schemas.microsoft.com/office/powerpoint/2010/main" val="29170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45" y="3225019"/>
            <a:ext cx="4853068" cy="32596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6447EE-1827-48AF-B099-579859F20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55" y="504824"/>
            <a:ext cx="2857500" cy="2466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F3287-E9D8-4FF8-844F-C0B01DAB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24" y="416901"/>
            <a:ext cx="2762052" cy="2554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071A-10CF-43D5-B97C-B3D90EBBDB38}"/>
              </a:ext>
            </a:extLst>
          </p:cNvPr>
          <p:cNvSpPr txBox="1"/>
          <p:nvPr/>
        </p:nvSpPr>
        <p:spPr>
          <a:xfrm>
            <a:off x="6042074" y="3453563"/>
            <a:ext cx="26447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care about the “Radon” transform?</a:t>
            </a:r>
          </a:p>
          <a:p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Because it is the basis for all CAT and PET scans in the medical field</a:t>
            </a:r>
          </a:p>
          <a:p>
            <a:endParaRPr lang="en-US" dirty="0"/>
          </a:p>
          <a:p>
            <a:r>
              <a:rPr lang="en-US" dirty="0"/>
              <a:t>It is also the foundation for </a:t>
            </a:r>
            <a:r>
              <a:rPr lang="en-US" u="sng" dirty="0"/>
              <a:t>computer vision</a:t>
            </a:r>
            <a:r>
              <a:rPr lang="en-US" dirty="0"/>
              <a:t> in autonomous vehicles and fingerprint recognition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15C5E15-571B-4044-B35E-DB0F14DD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D5BEF-19FB-7A00-3E85-1799D2A2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389" y="504824"/>
            <a:ext cx="1310652" cy="1769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3A8A8-A96D-19FC-E2A2-D18F99DB9D3D}"/>
              </a:ext>
            </a:extLst>
          </p:cNvPr>
          <p:cNvSpPr txBox="1"/>
          <p:nvPr/>
        </p:nvSpPr>
        <p:spPr>
          <a:xfrm>
            <a:off x="3500067" y="2221247"/>
            <a:ext cx="1471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Johann Radon</a:t>
            </a:r>
          </a:p>
          <a:p>
            <a:pPr algn="ctr"/>
            <a:r>
              <a:rPr lang="en-US" sz="1600" dirty="0"/>
              <a:t>(1887 – 1956)</a:t>
            </a:r>
          </a:p>
        </p:txBody>
      </p:sp>
    </p:spTree>
    <p:extLst>
      <p:ext uri="{BB962C8B-B14F-4D97-AF65-F5344CB8AC3E}">
        <p14:creationId xmlns:p14="http://schemas.microsoft.com/office/powerpoint/2010/main" val="23765971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CE4B1-AB9A-E7A5-5D80-F1763E8F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64" y="1690689"/>
            <a:ext cx="2552381" cy="1419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25080D-67E6-5339-1D0B-34DDC724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028" y="1690689"/>
            <a:ext cx="5542857" cy="400952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AD3B083-2142-C7FF-1D27-34F48C04B116}"/>
              </a:ext>
            </a:extLst>
          </p:cNvPr>
          <p:cNvGrpSpPr/>
          <p:nvPr/>
        </p:nvGrpSpPr>
        <p:grpSpPr>
          <a:xfrm>
            <a:off x="2319016" y="189868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DCEF27-9929-25CB-3846-4E3502064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D5F660-B0C2-F012-7AF9-571BC631E59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19EA56-372F-0CB3-BA64-46775789A975}"/>
              </a:ext>
            </a:extLst>
          </p:cNvPr>
          <p:cNvGrpSpPr/>
          <p:nvPr/>
        </p:nvGrpSpPr>
        <p:grpSpPr>
          <a:xfrm>
            <a:off x="6295490" y="169068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F7FB612-BBC5-1A37-9D65-8769534343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59D5CC-731C-7B41-7A21-41C1602016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1491E7-EF03-20F1-EE7F-1BA69F12F741}"/>
              </a:ext>
            </a:extLst>
          </p:cNvPr>
          <p:cNvGrpSpPr/>
          <p:nvPr/>
        </p:nvGrpSpPr>
        <p:grpSpPr>
          <a:xfrm>
            <a:off x="5920021" y="221554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411394-2872-77E8-FB45-044CB6DD25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85144E-C50C-C417-95D5-785BD3213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26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79254"/>
          </a:xfrm>
        </p:spPr>
        <p:txBody>
          <a:bodyPr anchor="t"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64CB-B53A-FDA8-D21E-FBCEBF2F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39" y="1007625"/>
            <a:ext cx="5113722" cy="5640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72B03F-7DBE-FDA2-A7B2-3121BEE1F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31" y="934286"/>
            <a:ext cx="2695238" cy="971429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1FEC947-9FC1-0765-441C-AF46EEA64793}"/>
              </a:ext>
            </a:extLst>
          </p:cNvPr>
          <p:cNvGrpSpPr/>
          <p:nvPr/>
        </p:nvGrpSpPr>
        <p:grpSpPr>
          <a:xfrm>
            <a:off x="4245253" y="919296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CFCE567-5A1A-7998-D9D3-41465B8387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92295E-C7E4-E8F8-C5D8-08D2AD8B95A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86445AE-CC6E-4ED1-262D-6A4B2C04A6BB}"/>
              </a:ext>
            </a:extLst>
          </p:cNvPr>
          <p:cNvGrpSpPr/>
          <p:nvPr/>
        </p:nvGrpSpPr>
        <p:grpSpPr>
          <a:xfrm>
            <a:off x="3543903" y="1209876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3695A33-4AB7-DD93-24DA-23E42CBC2E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A4F956-6795-8EED-2667-44C8F30B3CA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006DA6CE-5945-900F-3871-DCDBD3790988}"/>
              </a:ext>
            </a:extLst>
          </p:cNvPr>
          <p:cNvSpPr/>
          <p:nvPr/>
        </p:nvSpPr>
        <p:spPr>
          <a:xfrm>
            <a:off x="2270307" y="1314450"/>
            <a:ext cx="415744" cy="1593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1215320-137B-35A0-FEDF-68EC88B1891F}"/>
              </a:ext>
            </a:extLst>
          </p:cNvPr>
          <p:cNvGrpSpPr/>
          <p:nvPr/>
        </p:nvGrpSpPr>
        <p:grpSpPr>
          <a:xfrm>
            <a:off x="3503357" y="1500455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919DFD-051A-2DA4-5A33-DAD2E6D7CC4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5748FF-DA00-8AFD-63BC-CDF29E8C3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7F52CB-9A9D-4F82-9333-D8BA9A2861A5}"/>
              </a:ext>
            </a:extLst>
          </p:cNvPr>
          <p:cNvGrpSpPr/>
          <p:nvPr/>
        </p:nvGrpSpPr>
        <p:grpSpPr>
          <a:xfrm>
            <a:off x="4591840" y="2373329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8C5EB6-D862-823D-4A4C-A4A600FF398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8C88601-84B1-9992-2B75-1D699F502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14664F42-9063-D2FD-347A-562AC4D4FDC6}"/>
              </a:ext>
            </a:extLst>
          </p:cNvPr>
          <p:cNvSpPr/>
          <p:nvPr/>
        </p:nvSpPr>
        <p:spPr>
          <a:xfrm>
            <a:off x="2270307" y="2191497"/>
            <a:ext cx="415744" cy="1593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8CFDC21-700F-AAB0-C36A-5DE3F9E86307}"/>
              </a:ext>
            </a:extLst>
          </p:cNvPr>
          <p:cNvGrpSpPr/>
          <p:nvPr/>
        </p:nvGrpSpPr>
        <p:grpSpPr>
          <a:xfrm>
            <a:off x="3328795" y="2824806"/>
            <a:ext cx="1068643" cy="369332"/>
            <a:chOff x="3647644" y="5359159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097CB7-0EE5-8E3F-7948-6C67060F2C3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42780B5-7080-E327-6B3B-632C5F3BB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0B36735-7CF2-8740-2E2C-5314088D082F}"/>
              </a:ext>
            </a:extLst>
          </p:cNvPr>
          <p:cNvGrpSpPr/>
          <p:nvPr/>
        </p:nvGrpSpPr>
        <p:grpSpPr>
          <a:xfrm>
            <a:off x="3907748" y="3983000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B2059D1-25C0-43B0-4830-F4F8F195BD8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772C043-2C3B-CC9F-32F5-93FF2BD82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3B8C558-6B1B-E8ED-ACF9-544062958199}"/>
              </a:ext>
            </a:extLst>
          </p:cNvPr>
          <p:cNvGrpSpPr/>
          <p:nvPr/>
        </p:nvGrpSpPr>
        <p:grpSpPr>
          <a:xfrm>
            <a:off x="6457408" y="5316168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C88954A-8140-6CA5-B193-8A862DAC55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8773347-EB75-3A3F-6F16-E9DB808C9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FBEC477-CB5D-5BAF-4DB1-90E991AE6040}"/>
              </a:ext>
            </a:extLst>
          </p:cNvPr>
          <p:cNvGrpSpPr/>
          <p:nvPr/>
        </p:nvGrpSpPr>
        <p:grpSpPr>
          <a:xfrm>
            <a:off x="3814292" y="5748073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3788FA-2DE5-C6C7-60F3-9BEA257894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8B6EFD2-3656-CEC6-9342-1759FCEF3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6CF8438-1E1E-F936-2BAF-A2A4006982E9}"/>
              </a:ext>
            </a:extLst>
          </p:cNvPr>
          <p:cNvGrpSpPr/>
          <p:nvPr/>
        </p:nvGrpSpPr>
        <p:grpSpPr>
          <a:xfrm>
            <a:off x="7078390" y="6185677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DDDC8C-BCC8-5A0D-B98A-22EDBD21647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D190900-420E-0550-AA16-A44A62271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9B3905B-A483-60CF-91D3-2C0CC4E6EF26}"/>
              </a:ext>
            </a:extLst>
          </p:cNvPr>
          <p:cNvSpPr/>
          <p:nvPr/>
        </p:nvSpPr>
        <p:spPr>
          <a:xfrm>
            <a:off x="2454366" y="6156522"/>
            <a:ext cx="474571" cy="1593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7" grpId="0" animBg="1"/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589145-0AA7-F793-DDAA-83CD77FD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7C4778-B51C-B4CD-6320-0E956F19B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16" y="1612839"/>
            <a:ext cx="7441567" cy="462345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6CB5DC3-829E-546B-3343-03CF7260B430}"/>
              </a:ext>
            </a:extLst>
          </p:cNvPr>
          <p:cNvGrpSpPr/>
          <p:nvPr/>
        </p:nvGrpSpPr>
        <p:grpSpPr>
          <a:xfrm>
            <a:off x="4102845" y="1612839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ECB2318-BF75-11F3-3C59-41DFC3E208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DE6056-C4F8-7AC0-7531-C549178D3C6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51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589145-0AA7-F793-DDAA-83CD77FD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CCBB3-43BD-5CA7-74AE-4463C706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63" y="1421687"/>
            <a:ext cx="5098674" cy="52036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274F985-8BF3-A538-E12E-2B67FE9C7516}"/>
              </a:ext>
            </a:extLst>
          </p:cNvPr>
          <p:cNvGrpSpPr/>
          <p:nvPr/>
        </p:nvGrpSpPr>
        <p:grpSpPr>
          <a:xfrm>
            <a:off x="4605016" y="1354429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BB0D366-090F-AD91-7A04-B401CD14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6F5286-1E3E-8E55-F6CC-2999AFEA5DB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81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347D6-BE96-4F8D-B65F-B69E5631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77" y="566296"/>
            <a:ext cx="1888847" cy="743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3D21CB-14F9-492F-A128-AB82223C7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58" y="2145178"/>
            <a:ext cx="7039683" cy="422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3" y="1444101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https://www.latex-project.org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904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589145-0AA7-F793-DDAA-83CD77FD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04558-89A6-864A-3895-E156947E7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76" y="1923520"/>
            <a:ext cx="8019048" cy="14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57D2C7A-FB72-51C7-6FFE-27357899B85E}"/>
              </a:ext>
            </a:extLst>
          </p:cNvPr>
          <p:cNvGrpSpPr/>
          <p:nvPr/>
        </p:nvGrpSpPr>
        <p:grpSpPr>
          <a:xfrm>
            <a:off x="4065370" y="1893540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6FF2467-26A1-6157-EF57-9A31A04CD8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EDEF97-DCA7-2B47-C6DA-0FD08177F6F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6F53F5-E0F8-C0C1-9004-7A774E4050A0}"/>
              </a:ext>
            </a:extLst>
          </p:cNvPr>
          <p:cNvGrpSpPr/>
          <p:nvPr/>
        </p:nvGrpSpPr>
        <p:grpSpPr>
          <a:xfrm>
            <a:off x="5924157" y="2755970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C85109-ABBA-77C3-7726-15746A739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7EB5F9-1CBA-6840-29F7-BD611B76B11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10FCA7F-A096-F154-4623-E45C6F5A87A0}"/>
              </a:ext>
            </a:extLst>
          </p:cNvPr>
          <p:cNvSpPr txBox="1"/>
          <p:nvPr/>
        </p:nvSpPr>
        <p:spPr>
          <a:xfrm>
            <a:off x="1132694" y="3818375"/>
            <a:ext cx="7251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working in a new "geometry" build up a toolbox of common operations: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line between two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point where two lines intersect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line tangent to another line that passes through a given point</a:t>
            </a:r>
          </a:p>
        </p:txBody>
      </p:sp>
    </p:spTree>
    <p:extLst>
      <p:ext uri="{BB962C8B-B14F-4D97-AF65-F5344CB8AC3E}">
        <p14:creationId xmlns:p14="http://schemas.microsoft.com/office/powerpoint/2010/main" val="222180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CB0D7-4640-BA32-2416-769FF0248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56" y="1391404"/>
            <a:ext cx="5181287" cy="526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6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E10150-B607-CD62-52F8-202AE7007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55" y="1391404"/>
            <a:ext cx="5181287" cy="5264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Set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prng_seed = 2019</a:t>
            </a:r>
            <a:r>
              <a:rPr lang="en-US" sz="3200" b="1" dirty="0">
                <a:latin typeface="+mn-lt"/>
              </a:rPr>
              <a:t> 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96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B71BDA-A8F9-0667-8A77-887FD2B1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55" y="1391404"/>
            <a:ext cx="5181287" cy="5264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Incenter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B360AE3-D182-50AB-D90B-E3771DDE7B52}"/>
              </a:ext>
            </a:extLst>
          </p:cNvPr>
          <p:cNvSpPr/>
          <p:nvPr/>
        </p:nvSpPr>
        <p:spPr>
          <a:xfrm>
            <a:off x="4505481" y="5283229"/>
            <a:ext cx="2300990" cy="936885"/>
          </a:xfrm>
          <a:prstGeom prst="wedgeRoundRectCallout">
            <a:avLst>
              <a:gd name="adj1" fmla="val -50476"/>
              <a:gd name="adj2" fmla="val -180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Incenter falls on the Euler Line only in isosceles triangles</a:t>
            </a:r>
          </a:p>
        </p:txBody>
      </p:sp>
    </p:spTree>
    <p:extLst>
      <p:ext uri="{BB962C8B-B14F-4D97-AF65-F5344CB8AC3E}">
        <p14:creationId xmlns:p14="http://schemas.microsoft.com/office/powerpoint/2010/main" val="22721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B02EC40-97EF-C86F-6B46-6C39F25E6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55" y="1391404"/>
            <a:ext cx="5181287" cy="5264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3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Intersection of Radon Projection and Circle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9190"/>
          <a:stretch/>
        </p:blipFill>
        <p:spPr>
          <a:xfrm>
            <a:off x="628650" y="2010100"/>
            <a:ext cx="7886700" cy="4058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10662" y="1370008"/>
                <a:ext cx="3922677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662" y="1370008"/>
                <a:ext cx="3922677" cy="37555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74899B7-7AF2-492E-A4A7-BEBD893D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CD2392-F3CF-1996-48D6-60528C0102EB}"/>
              </a:ext>
            </a:extLst>
          </p:cNvPr>
          <p:cNvSpPr/>
          <p:nvPr/>
        </p:nvSpPr>
        <p:spPr>
          <a:xfrm>
            <a:off x="2759869" y="1409699"/>
            <a:ext cx="2066964" cy="3106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989F8-9AB4-E734-BCD3-776E05D6D311}"/>
              </a:ext>
            </a:extLst>
          </p:cNvPr>
          <p:cNvSpPr/>
          <p:nvPr/>
        </p:nvSpPr>
        <p:spPr>
          <a:xfrm>
            <a:off x="5025882" y="1402469"/>
            <a:ext cx="1344938" cy="3106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3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231" b="3684"/>
          <a:stretch/>
        </p:blipFill>
        <p:spPr>
          <a:xfrm>
            <a:off x="792703" y="366108"/>
            <a:ext cx="7558594" cy="59902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7B8780-C284-4870-8154-E0CF1036B0EA}"/>
              </a:ext>
            </a:extLst>
          </p:cNvPr>
          <p:cNvSpPr/>
          <p:nvPr/>
        </p:nvSpPr>
        <p:spPr>
          <a:xfrm>
            <a:off x="1296748" y="5857793"/>
            <a:ext cx="2798888" cy="3487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AE84-B127-415A-A800-0F73181C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06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65" y="1825625"/>
            <a:ext cx="431067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,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collection of functions, make Python work like </a:t>
            </a:r>
            <a:r>
              <a:rPr lang="en-US" sz="2400" b="1" dirty="0"/>
              <a:t>MATLAB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get a reference to a </a:t>
            </a:r>
            <a:r>
              <a:rPr lang="en-US" sz="2400" b="1" dirty="0">
                <a:solidFill>
                  <a:srgbClr val="0070C0"/>
                </a:solidFill>
              </a:rPr>
              <a:t>figure</a:t>
            </a:r>
            <a:r>
              <a:rPr lang="en-US" sz="2400" dirty="0"/>
              <a:t> which contains </a:t>
            </a:r>
            <a:r>
              <a:rPr lang="en-US" sz="2400" b="1" dirty="0">
                <a:solidFill>
                  <a:srgbClr val="0070C0"/>
                </a:solidFill>
              </a:rPr>
              <a:t>axes</a:t>
            </a:r>
            <a:r>
              <a:rPr lang="en-US" sz="2400" dirty="0"/>
              <a:t> and you do most things with the axes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size (domain and range) and decorate your plots with appropriate labels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enables Python code to do symbolic math just like </a:t>
            </a:r>
            <a:r>
              <a:rPr lang="en-US" sz="2400" b="1" dirty="0"/>
              <a:t>Mathematica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31E13-C236-4A66-990D-FFBF820FF1EA}"/>
              </a:ext>
            </a:extLst>
          </p:cNvPr>
          <p:cNvSpPr txBox="1">
            <a:spLocks/>
          </p:cNvSpPr>
          <p:nvPr/>
        </p:nvSpPr>
        <p:spPr>
          <a:xfrm>
            <a:off x="4753219" y="1825625"/>
            <a:ext cx="431067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</a:t>
            </a:r>
            <a:r>
              <a:rPr lang="en-US" sz="2400" b="1" dirty="0"/>
              <a:t>LaTeX</a:t>
            </a:r>
            <a:r>
              <a:rPr lang="en-US" sz="2400" dirty="0"/>
              <a:t> – all professional publishers expect science papers to be submitted using LaTeX, </a:t>
            </a:r>
            <a:r>
              <a:rPr lang="en-US" sz="2400" b="1" i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MS Word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when drawing circles to maintain proper plot </a:t>
            </a:r>
            <a:r>
              <a:rPr lang="en-US" sz="2400" b="1" dirty="0"/>
              <a:t>aspect ratio </a:t>
            </a:r>
            <a:r>
              <a:rPr lang="en-US" sz="2400" dirty="0"/>
              <a:t>when rendering on a rectangular screen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</a:t>
            </a:r>
            <a:r>
              <a:rPr lang="en-US" sz="2400" b="1" dirty="0">
                <a:solidFill>
                  <a:srgbClr val="7030A0"/>
                </a:solidFill>
              </a:rPr>
              <a:t>import</a:t>
            </a:r>
            <a:r>
              <a:rPr lang="en-US" sz="2400" dirty="0"/>
              <a:t> your own scripts into your other scripts to achieve code reuse</a:t>
            </a: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Collatz Conjecture </a:t>
            </a:r>
            <a:r>
              <a:rPr lang="en-US" sz="2400" dirty="0"/>
              <a:t>is yet another unsolved problem in number theory which is so easy to state, but so hard to prove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know the shape of the distribution changes significantly as you analyze higher values of </a:t>
            </a:r>
            <a:r>
              <a:rPr lang="en-US" sz="2400" b="1" dirty="0"/>
              <a:t>n</a:t>
            </a:r>
            <a:r>
              <a:rPr lang="en-US" sz="2400" dirty="0"/>
              <a:t> – it approaches a </a:t>
            </a:r>
            <a:r>
              <a:rPr lang="en-US" sz="2400" b="1" dirty="0">
                <a:solidFill>
                  <a:srgbClr val="0070C0"/>
                </a:solidFill>
              </a:rPr>
              <a:t>Poisson</a:t>
            </a:r>
            <a:r>
              <a:rPr lang="en-US" sz="2400" dirty="0"/>
              <a:t> distribution, but we don’t know the parameters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 an excellent example of </a:t>
            </a:r>
            <a:r>
              <a:rPr lang="en-US" sz="2400" b="1" dirty="0">
                <a:solidFill>
                  <a:srgbClr val="00B050"/>
                </a:solidFill>
              </a:rPr>
              <a:t>experimental computation mathematics</a:t>
            </a:r>
            <a:r>
              <a:rPr lang="en-US" sz="2400" dirty="0"/>
              <a:t> – the computer can find the stopping time for a million integers in just a few seconds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After extensive calculations, scientists search for patterns in the data, ultimately trying to find </a:t>
            </a:r>
            <a:r>
              <a:rPr lang="en-US" sz="2400" b="1" dirty="0">
                <a:solidFill>
                  <a:srgbClr val="7030A0"/>
                </a:solidFill>
              </a:rPr>
              <a:t>analytic expressions </a:t>
            </a:r>
            <a:r>
              <a:rPr lang="en-US" sz="2400" dirty="0"/>
              <a:t>that describe the underlying natural law – </a:t>
            </a:r>
            <a:r>
              <a:rPr lang="en-US" sz="2400" b="1" dirty="0"/>
              <a:t>consider the random walk experiment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plot_ellipse.py </a:t>
                </a:r>
                <a:r>
                  <a:rPr lang="en-US" sz="2400" dirty="0"/>
                  <a:t>that displays the full 2D graph of an ellipse having these parameters:</a:t>
                </a:r>
              </a:p>
              <a:p>
                <a:pPr lvl="1"/>
                <a:r>
                  <a:rPr lang="en-US" sz="2000" dirty="0"/>
                  <a:t>A major axis of length 100 (along the x-axis)</a:t>
                </a:r>
              </a:p>
              <a:p>
                <a:pPr lvl="1"/>
                <a:r>
                  <a:rPr lang="en-US" sz="2000" dirty="0"/>
                  <a:t>A minor axis of length 50 (along the y-axis)</a:t>
                </a:r>
              </a:p>
              <a:p>
                <a:pPr lvl="1"/>
                <a:r>
                  <a:rPr lang="en-US" sz="2000" dirty="0"/>
                  <a:t>Centered at the origin</a:t>
                </a:r>
              </a:p>
              <a:p>
                <a:r>
                  <a:rPr lang="en-US" sz="2400" dirty="0"/>
                  <a:t>First, calculate the points on the perimeter of the ellipse using polar coordinates</a:t>
                </a:r>
              </a:p>
              <a:p>
                <a:pPr lvl="1"/>
                <a:r>
                  <a:rPr lang="en-US" sz="2000" dirty="0"/>
                  <a:t>Sweep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through the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[0,2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Then find the radius at each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using a formula that converts the Cartesian coordinates for an ellipse into polar coordinates</a:t>
                </a:r>
              </a:p>
              <a:p>
                <a:r>
                  <a:rPr lang="en-US" sz="2400" dirty="0"/>
                  <a:t>Second, convert the theta and radius arrays to Cartesian coordinates and graph them using a line plot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  <a:blipFill>
                <a:blip r:embed="rId2"/>
                <a:stretch>
                  <a:fillRect l="-1005" t="-1772" r="-1623"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13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B2CA1-319B-569C-8E32-E618B1E2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5" y="1384306"/>
            <a:ext cx="8143330" cy="3922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https://www.overleaf.com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71155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06246-A6D4-0490-8953-17C0B541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510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random_walk_gamma.py </a:t>
                </a:r>
                <a:r>
                  <a:rPr lang="en-US" sz="2400" dirty="0"/>
                  <a:t>that plots the expected final distance of a uniform random walk on a unit lattice having dimension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Use the following formula to calculate the expected (mean) value of the final distance from the origin for dimension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is Euler's Gamma function: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Evaluate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≤25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not just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  <a:blipFill>
                <a:blip r:embed="rId2"/>
                <a:stretch>
                  <a:fillRect l="-1005" t="-1772" r="-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7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BB0B60-45E0-C35B-C76D-983E2354C461}"/>
              </a:ext>
            </a:extLst>
          </p:cNvPr>
          <p:cNvSpPr txBox="1"/>
          <p:nvPr/>
        </p:nvSpPr>
        <p:spPr>
          <a:xfrm>
            <a:off x="1125954" y="766524"/>
            <a:ext cx="689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https://www.overleaf.com/learn/latex/Learn_LaTeX_in_30_minutes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E3D7-4057-B729-750E-A78D3B946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24" y="1381782"/>
            <a:ext cx="7614552" cy="4974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8943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9387</TotalTime>
  <Words>2613</Words>
  <Application>Microsoft Office PowerPoint</Application>
  <PresentationFormat>On-screen Show (4:3)</PresentationFormat>
  <Paragraphs>522</Paragraphs>
  <Slides>81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Consolas</vt:lpstr>
      <vt:lpstr>Linux Libertine</vt:lpstr>
      <vt:lpstr>Office Theme</vt:lpstr>
      <vt:lpstr>PowerPoint Presentation</vt:lpstr>
      <vt:lpstr>Session 06 – Goals</vt:lpstr>
      <vt:lpstr>PowerPoint Presentation</vt:lpstr>
      <vt:lpstr>Open plot_parabola.py</vt:lpstr>
      <vt:lpstr>View plot_parabola.py</vt:lpstr>
      <vt:lpstr>Run plot_parabola.py</vt:lpstr>
      <vt:lpstr>PowerPoint Presentation</vt:lpstr>
      <vt:lpstr>PowerPoint Presentation</vt:lpstr>
      <vt:lpstr>PowerPoint Presentation</vt:lpstr>
      <vt:lpstr>PowerPoint Presentation</vt:lpstr>
      <vt:lpstr>Symbolic Algebra &amp; Calculus</vt:lpstr>
      <vt:lpstr>Symbolic Algebra &amp; Calculus</vt:lpstr>
      <vt:lpstr>Symbolic Algebra &amp; Calculus</vt:lpstr>
      <vt:lpstr>Open plot_polynomial.py</vt:lpstr>
      <vt:lpstr>View plot_polynomial.py</vt:lpstr>
      <vt:lpstr>View plot_polynomial.py</vt:lpstr>
      <vt:lpstr>Run plot_polynomial.py</vt:lpstr>
      <vt:lpstr>The Thermodynamics of Calculation</vt:lpstr>
      <vt:lpstr>Cartesian Coordinates</vt:lpstr>
      <vt:lpstr>Polar Coordinates</vt:lpstr>
      <vt:lpstr>Polar Coordinates</vt:lpstr>
      <vt:lpstr>Polar Coordinates</vt:lpstr>
      <vt:lpstr>Open plot_circle.py</vt:lpstr>
      <vt:lpstr>Run plot_circle.py</vt:lpstr>
      <vt:lpstr>Various Colors in RGB Values</vt:lpstr>
      <vt:lpstr>Predefined Color “Names”</vt:lpstr>
      <vt:lpstr>Alpha Blending = Opacity</vt:lpstr>
      <vt:lpstr>Drawing the Olympic Rings</vt:lpstr>
      <vt:lpstr>Open plot_rings.py</vt:lpstr>
      <vt:lpstr>Run plot_rings.py</vt:lpstr>
      <vt:lpstr>Parametric Curves</vt:lpstr>
      <vt:lpstr>Parametric Curves</vt:lpstr>
      <vt:lpstr>Parametric Curves</vt:lpstr>
      <vt:lpstr>Open plot_rose_curves.py</vt:lpstr>
      <vt:lpstr>View plot_rose_curves.py</vt:lpstr>
      <vt:lpstr>Run plot_rose_curves.py</vt:lpstr>
      <vt:lpstr>Set num_curves = 2</vt:lpstr>
      <vt:lpstr>Set num_curves = 3</vt:lpstr>
      <vt:lpstr>Set num_curves = 4</vt:lpstr>
      <vt:lpstr>Parametric Curves</vt:lpstr>
      <vt:lpstr>Open plot_multigraphs.py</vt:lpstr>
      <vt:lpstr>Run plot_multigraphs.py</vt:lpstr>
      <vt:lpstr>The Collatz Conjecture</vt:lpstr>
      <vt:lpstr>The Collatz Conjecture</vt:lpstr>
      <vt:lpstr>The Collatz Conjecture</vt:lpstr>
      <vt:lpstr>Stopping Time</vt:lpstr>
      <vt:lpstr>Frequency of Stopping Times</vt:lpstr>
      <vt:lpstr>Open collatz_conjecture.py</vt:lpstr>
      <vt:lpstr>View collatz_conjecture.py</vt:lpstr>
      <vt:lpstr>Run collatz_conjecture.py</vt:lpstr>
      <vt:lpstr>Random Walks</vt:lpstr>
      <vt:lpstr>Open random_walk2d.py</vt:lpstr>
      <vt:lpstr>Run random_walk2d.py</vt:lpstr>
      <vt:lpstr>Uniform Random Walk on 2-D Unit Lattice</vt:lpstr>
      <vt:lpstr>Open random_walk_lattice.py</vt:lpstr>
      <vt:lpstr>View random_walk_lattice.py</vt:lpstr>
      <vt:lpstr>View random_walk_lattice.py</vt:lpstr>
      <vt:lpstr>View random_walk_lattice.py</vt:lpstr>
      <vt:lpstr>Run random_walk_lattice.py</vt:lpstr>
      <vt:lpstr>Higher Dimensional Uniform Random Walks on a Unit Lattice</vt:lpstr>
      <vt:lpstr>The Euler Line</vt:lpstr>
      <vt:lpstr>The Euler Line</vt:lpstr>
      <vt:lpstr>Open euler_line.py</vt:lpstr>
      <vt:lpstr>The Radon Projection</vt:lpstr>
      <vt:lpstr>PowerPoint Presentation</vt:lpstr>
      <vt:lpstr>View euler_line.py</vt:lpstr>
      <vt:lpstr>View euler_line.py</vt:lpstr>
      <vt:lpstr>View euler_line.py</vt:lpstr>
      <vt:lpstr>View euler_line.py</vt:lpstr>
      <vt:lpstr>View euler_line.py</vt:lpstr>
      <vt:lpstr>Run euler_line.py</vt:lpstr>
      <vt:lpstr>Set prng_seed = 2019 </vt:lpstr>
      <vt:lpstr>The Incenter</vt:lpstr>
      <vt:lpstr>The Euler Line</vt:lpstr>
      <vt:lpstr>Intersection of Radon Projection and Circle </vt:lpstr>
      <vt:lpstr>PowerPoint Presentation</vt:lpstr>
      <vt:lpstr>Session 06 – Now You Know…</vt:lpstr>
      <vt:lpstr>Session 06 – Know You Know…</vt:lpstr>
      <vt:lpstr>Task 06-01</vt:lpstr>
      <vt:lpstr>Task 06-01</vt:lpstr>
      <vt:lpstr>Task 06-02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897</cp:revision>
  <cp:lastPrinted>2015-06-01T00:45:11Z</cp:lastPrinted>
  <dcterms:created xsi:type="dcterms:W3CDTF">2014-09-21T17:58:26Z</dcterms:created>
  <dcterms:modified xsi:type="dcterms:W3CDTF">2023-06-18T18:38:36Z</dcterms:modified>
</cp:coreProperties>
</file>